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7" r:id="rId2"/>
    <p:sldId id="268" r:id="rId3"/>
    <p:sldId id="271" r:id="rId4"/>
    <p:sldId id="269" r:id="rId5"/>
    <p:sldId id="272" r:id="rId6"/>
    <p:sldId id="270" r:id="rId7"/>
    <p:sldId id="273" r:id="rId8"/>
    <p:sldId id="274" r:id="rId9"/>
    <p:sldId id="27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77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2.jpeg>
</file>

<file path=ppt/media/image3.jpeg>
</file>

<file path=ppt/media/image4.jpeg>
</file>

<file path=ppt/media/image5.tiff>
</file>

<file path=ppt/media/image6.jpe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194650"/>
          </a:xfrm>
        </p:spPr>
        <p:txBody>
          <a:bodyPr wrap="none" anchor="t">
            <a:normAutofit/>
          </a:bodyPr>
          <a:lstStyle>
            <a:lvl1pPr algn="r">
              <a:defRPr sz="7200" b="0" spc="-225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100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829879"/>
            <a:ext cx="9144000" cy="618523"/>
          </a:xfrm>
        </p:spPr>
        <p:txBody>
          <a:bodyPr anchor="b">
            <a:normAutofit/>
          </a:bodyPr>
          <a:lstStyle>
            <a:lvl1pPr marL="0" indent="0" algn="r">
              <a:buNone/>
              <a:defRPr sz="24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9171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2"/>
            <a:ext cx="10515600" cy="819355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7"/>
            <a:ext cx="10515600" cy="3379735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5186516"/>
            <a:ext cx="10514012" cy="682472"/>
          </a:xfrm>
        </p:spPr>
        <p:txBody>
          <a:bodyPr/>
          <a:lstStyle>
            <a:lvl1pPr marL="0" indent="0">
              <a:buNone/>
              <a:defRPr sz="12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356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4489399"/>
            <a:ext cx="10514012" cy="1501826"/>
          </a:xfrm>
        </p:spPr>
        <p:txBody>
          <a:bodyPr anchor="ctr"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5617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3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5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541204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9"/>
            <a:ext cx="10515600" cy="2511835"/>
          </a:xfrm>
        </p:spPr>
        <p:txBody>
          <a:bodyPr anchor="b">
            <a:normAutofit/>
          </a:bodyPr>
          <a:lstStyle>
            <a:lvl1pPr>
              <a:defRPr sz="40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4850581"/>
            <a:ext cx="10514012" cy="1140644"/>
          </a:xfrm>
        </p:spPr>
        <p:txBody>
          <a:bodyPr anchor="t"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0211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1" y="1885950"/>
            <a:ext cx="2946867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1" cy="3589338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6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18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5" cy="3589338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7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18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7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3994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1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1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7"/>
            <a:ext cx="2940051" cy="659189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8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5" y="4873766"/>
            <a:ext cx="2934407" cy="659189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4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2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8" y="4873764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5561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1720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9486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2060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194650"/>
          </a:xfrm>
        </p:spPr>
        <p:txBody>
          <a:bodyPr wrap="none" anchor="t">
            <a:normAutofit/>
          </a:bodyPr>
          <a:lstStyle>
            <a:lvl1pPr algn="l">
              <a:defRPr sz="7200" b="0" spc="-225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829878"/>
            <a:ext cx="9144000" cy="617822"/>
          </a:xfrm>
        </p:spPr>
        <p:txBody>
          <a:bodyPr anchor="b">
            <a:normAutofit/>
          </a:bodyPr>
          <a:lstStyle>
            <a:lvl1pPr marL="0" indent="0" algn="l">
              <a:buNone/>
              <a:defRPr sz="24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470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1751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1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0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1" y="2505075"/>
            <a:ext cx="503554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2514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4120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3047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1" y="2057400"/>
            <a:ext cx="3652025" cy="3811588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957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1" y="2057400"/>
            <a:ext cx="3652025" cy="3811588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1529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34B7D9D1-83A3-4E3F-B354-13C54ACFA447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33255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4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6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bigmouth buffalo&quot;">
            <a:extLst>
              <a:ext uri="{FF2B5EF4-FFF2-40B4-BE49-F238E27FC236}">
                <a16:creationId xmlns:a16="http://schemas.microsoft.com/office/drawing/2014/main" id="{4208CD09-85F1-4F9C-A636-76283D008ED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8" r="-3" b="19143"/>
          <a:stretch/>
        </p:blipFill>
        <p:spPr bwMode="auto">
          <a:xfrm>
            <a:off x="1523999" y="11"/>
            <a:ext cx="5554979" cy="3443533"/>
          </a:xfrm>
          <a:prstGeom prst="rect">
            <a:avLst/>
          </a:prstGeom>
          <a:noFill/>
          <a:effectLst>
            <a:softEdge rad="1905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carp">
            <a:extLst>
              <a:ext uri="{FF2B5EF4-FFF2-40B4-BE49-F238E27FC236}">
                <a16:creationId xmlns:a16="http://schemas.microsoft.com/office/drawing/2014/main" id="{2C759F2C-A0F1-4348-9B4C-518B0CA814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96" r="6559" b="2"/>
          <a:stretch/>
        </p:blipFill>
        <p:spPr bwMode="auto">
          <a:xfrm>
            <a:off x="7199631" y="11"/>
            <a:ext cx="3468370" cy="3443533"/>
          </a:xfrm>
          <a:prstGeom prst="rect">
            <a:avLst/>
          </a:prstGeom>
          <a:noFill/>
          <a:effectLst>
            <a:softEdge rad="1905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2B148C7-8637-4180-B5EA-615205017AC9}"/>
              </a:ext>
            </a:extLst>
          </p:cNvPr>
          <p:cNvSpPr txBox="1"/>
          <p:nvPr/>
        </p:nvSpPr>
        <p:spPr>
          <a:xfrm>
            <a:off x="838654" y="4928986"/>
            <a:ext cx="9628983" cy="10310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457200">
              <a:spcAft>
                <a:spcPts val="600"/>
              </a:spcAft>
            </a:pPr>
            <a:r>
              <a:rPr lang="en-US" sz="2800" dirty="0">
                <a:solidFill>
                  <a:prstClr val="white"/>
                </a:solidFill>
                <a:latin typeface="Corbel" panose="020B0503020204020204"/>
              </a:rPr>
              <a:t>Marty </a:t>
            </a:r>
            <a:r>
              <a:rPr lang="en-US" sz="2800" dirty="0" smtClean="0">
                <a:solidFill>
                  <a:prstClr val="white"/>
                </a:solidFill>
                <a:latin typeface="Corbel" panose="020B0503020204020204"/>
              </a:rPr>
              <a:t>Simonson</a:t>
            </a:r>
          </a:p>
          <a:p>
            <a:pPr algn="ctr" defTabSz="457200">
              <a:spcAft>
                <a:spcPts val="600"/>
              </a:spcAft>
            </a:pPr>
            <a:r>
              <a:rPr lang="en-US" sz="2800" dirty="0" smtClean="0">
                <a:solidFill>
                  <a:prstClr val="white"/>
                </a:solidFill>
                <a:latin typeface="Corbel" panose="020B0503020204020204"/>
              </a:rPr>
              <a:t> ISU Department of Natural Resource Ecology and Management</a:t>
            </a:r>
            <a:endParaRPr lang="en-US" sz="2800" dirty="0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BEC632-E254-4391-84C6-E35A44CCA6D8}"/>
              </a:ext>
            </a:extLst>
          </p:cNvPr>
          <p:cNvSpPr txBox="1"/>
          <p:nvPr/>
        </p:nvSpPr>
        <p:spPr>
          <a:xfrm>
            <a:off x="1927263" y="3647656"/>
            <a:ext cx="847179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spcAft>
                <a:spcPts val="600"/>
              </a:spcAft>
            </a:pPr>
            <a:r>
              <a:rPr lang="en-US" sz="3200" dirty="0">
                <a:solidFill>
                  <a:srgbClr val="FFC000"/>
                </a:solidFill>
                <a:latin typeface="Corbel" panose="020B0503020204020204"/>
              </a:rPr>
              <a:t>Modeling factors that affect carp and buffalo electrofishing catchability</a:t>
            </a:r>
          </a:p>
        </p:txBody>
      </p:sp>
    </p:spTree>
    <p:extLst>
      <p:ext uri="{BB962C8B-B14F-4D97-AF65-F5344CB8AC3E}">
        <p14:creationId xmlns:p14="http://schemas.microsoft.com/office/powerpoint/2010/main" val="17001787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carp increasing turbidity&quot;">
            <a:extLst>
              <a:ext uri="{FF2B5EF4-FFF2-40B4-BE49-F238E27FC236}">
                <a16:creationId xmlns:a16="http://schemas.microsoft.com/office/drawing/2014/main" id="{43E5D68F-309C-4549-8E29-98A1D3283B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32" r="20168" b="-1"/>
          <a:stretch/>
        </p:blipFill>
        <p:spPr bwMode="auto">
          <a:xfrm>
            <a:off x="6096000" y="10"/>
            <a:ext cx="4572000" cy="6857990"/>
          </a:xfrm>
          <a:prstGeom prst="rect">
            <a:avLst/>
          </a:prstGeom>
          <a:noFill/>
          <a:ln>
            <a:solidFill>
              <a:srgbClr val="FFC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229B61F6-561C-44B1-809D-51A2F295F32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000" y="0"/>
            <a:ext cx="4572000" cy="6858000"/>
          </a:xfrm>
          <a:prstGeom prst="rect">
            <a:avLst/>
          </a:prstGeom>
          <a:ln>
            <a:noFill/>
          </a:ln>
          <a:effectLst>
            <a:outerShdw blurRad="139700" dist="508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D78A86C-BAC2-42C3-BBA4-9CC206EF26F5}"/>
              </a:ext>
            </a:extLst>
          </p:cNvPr>
          <p:cNvSpPr txBox="1"/>
          <p:nvPr/>
        </p:nvSpPr>
        <p:spPr>
          <a:xfrm>
            <a:off x="2152651" y="365126"/>
            <a:ext cx="364100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000" dirty="0">
                <a:solidFill>
                  <a:srgbClr val="FFC000"/>
                </a:solidFill>
                <a:latin typeface="Corbel" panose="020B0503020204020204"/>
              </a:rPr>
              <a:t>“Rough” Fish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A667C0-6783-451C-B628-527D26A83103}"/>
              </a:ext>
            </a:extLst>
          </p:cNvPr>
          <p:cNvSpPr txBox="1"/>
          <p:nvPr/>
        </p:nvSpPr>
        <p:spPr>
          <a:xfrm>
            <a:off x="2008095" y="1825625"/>
            <a:ext cx="378556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latin typeface="Corbel" panose="020B0503020204020204"/>
              </a:rPr>
              <a:t>Generally considered a nuisance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>
              <a:gradFill>
                <a:gsLst>
                  <a:gs pos="34000">
                    <a:prstClr val="white">
                      <a:lumMod val="93000"/>
                    </a:prstClr>
                  </a:gs>
                  <a:gs pos="0">
                    <a:prstClr val="black">
                      <a:lumMod val="25000"/>
                      <a:lumOff val="75000"/>
                    </a:prstClr>
                  </a:gs>
                  <a:gs pos="100000">
                    <a:srgbClr val="94D7E4">
                      <a:lumMod val="0"/>
                      <a:lumOff val="100000"/>
                    </a:srgbClr>
                  </a:gs>
                </a:gsLst>
                <a:lin ang="4800000" scaled="0"/>
              </a:gradFill>
              <a:latin typeface="Corbel" panose="020B0503020204020204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latin typeface="Corbel" panose="020B0503020204020204"/>
              </a:rPr>
              <a:t>Increase turbidity through resuspension of sediments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>
              <a:gradFill>
                <a:gsLst>
                  <a:gs pos="34000">
                    <a:prstClr val="white">
                      <a:lumMod val="93000"/>
                    </a:prstClr>
                  </a:gs>
                  <a:gs pos="0">
                    <a:prstClr val="black">
                      <a:lumMod val="25000"/>
                      <a:lumOff val="75000"/>
                    </a:prstClr>
                  </a:gs>
                  <a:gs pos="100000">
                    <a:srgbClr val="94D7E4">
                      <a:lumMod val="0"/>
                      <a:lumOff val="100000"/>
                    </a:srgbClr>
                  </a:gs>
                </a:gsLst>
                <a:lin ang="4800000" scaled="0"/>
              </a:gradFill>
              <a:latin typeface="Corbel" panose="020B0503020204020204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latin typeface="Corbel" panose="020B0503020204020204"/>
              </a:rPr>
              <a:t>Impacts nutrient levels, macrophyte growth, wildlife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>
              <a:gradFill>
                <a:gsLst>
                  <a:gs pos="34000">
                    <a:prstClr val="white">
                      <a:lumMod val="93000"/>
                    </a:prstClr>
                  </a:gs>
                  <a:gs pos="0">
                    <a:prstClr val="black">
                      <a:lumMod val="25000"/>
                      <a:lumOff val="75000"/>
                    </a:prstClr>
                  </a:gs>
                  <a:gs pos="100000">
                    <a:srgbClr val="94D7E4">
                      <a:lumMod val="0"/>
                      <a:lumOff val="100000"/>
                    </a:srgbClr>
                  </a:gs>
                </a:gsLst>
                <a:lin ang="4800000" scaled="0"/>
              </a:gradFill>
              <a:latin typeface="Corbel" panose="020B0503020204020204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latin typeface="Corbel" panose="020B0503020204020204"/>
              </a:rPr>
              <a:t>Frustrates anglers and non-anglers</a:t>
            </a:r>
          </a:p>
        </p:txBody>
      </p:sp>
    </p:spTree>
    <p:extLst>
      <p:ext uri="{BB962C8B-B14F-4D97-AF65-F5344CB8AC3E}">
        <p14:creationId xmlns:p14="http://schemas.microsoft.com/office/powerpoint/2010/main" val="35444879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391695D-B4B3-4590-8208-1E224AEAB06E}"/>
              </a:ext>
            </a:extLst>
          </p:cNvPr>
          <p:cNvSpPr txBox="1"/>
          <p:nvPr/>
        </p:nvSpPr>
        <p:spPr>
          <a:xfrm>
            <a:off x="2214282" y="681319"/>
            <a:ext cx="23262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sz="3600" dirty="0">
                <a:solidFill>
                  <a:srgbClr val="FFC000"/>
                </a:solidFill>
                <a:latin typeface="Corbel" panose="020B0503020204020204"/>
              </a:rPr>
              <a:t>Study </a:t>
            </a:r>
            <a:r>
              <a:rPr lang="en-US" sz="3600" dirty="0" smtClean="0">
                <a:solidFill>
                  <a:srgbClr val="FFC000"/>
                </a:solidFill>
                <a:latin typeface="Corbel" panose="020B0503020204020204"/>
              </a:rPr>
              <a:t>Sites</a:t>
            </a:r>
            <a:endParaRPr lang="en-US" sz="3600" dirty="0">
              <a:solidFill>
                <a:srgbClr val="FFC000"/>
              </a:solidFill>
              <a:latin typeface="Corbel" panose="020B0503020204020204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CB6FB5-EBBD-45D6-AA9C-D8D890564170}"/>
              </a:ext>
            </a:extLst>
          </p:cNvPr>
          <p:cNvSpPr txBox="1"/>
          <p:nvPr/>
        </p:nvSpPr>
        <p:spPr>
          <a:xfrm>
            <a:off x="7180033" y="928257"/>
            <a:ext cx="5011967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defTabSz="4572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prstClr val="white"/>
                </a:solidFill>
                <a:latin typeface="Corbel" panose="020B0503020204020204"/>
              </a:rPr>
              <a:t>220 acres to 3,000 acres</a:t>
            </a:r>
            <a:endParaRPr lang="en-US" sz="2400" dirty="0">
              <a:solidFill>
                <a:prstClr val="white"/>
              </a:solidFill>
              <a:latin typeface="Corbel" panose="020B0503020204020204"/>
            </a:endParaRPr>
          </a:p>
          <a:p>
            <a:pPr marL="285750" indent="-285750" defTabSz="457200">
              <a:buFont typeface="Arial" panose="020B0604020202020204" pitchFamily="34" charset="0"/>
              <a:buChar char="•"/>
            </a:pPr>
            <a:endParaRPr lang="en-US" sz="2400" dirty="0">
              <a:solidFill>
                <a:prstClr val="white"/>
              </a:solidFill>
              <a:latin typeface="Corbel" panose="020B0503020204020204"/>
            </a:endParaRPr>
          </a:p>
          <a:p>
            <a:pPr marL="285750" indent="-285750" defTabSz="4572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prstClr val="white"/>
                </a:solidFill>
                <a:latin typeface="Corbel" panose="020B0503020204020204"/>
              </a:rPr>
              <a:t>Mean depth 5’ to 15’</a:t>
            </a:r>
            <a:endParaRPr lang="en-US" sz="2400" dirty="0">
              <a:solidFill>
                <a:prstClr val="white"/>
              </a:solidFill>
              <a:latin typeface="Corbel" panose="020B0503020204020204"/>
            </a:endParaRPr>
          </a:p>
          <a:p>
            <a:pPr marL="285750" indent="-285750" defTabSz="457200">
              <a:buFont typeface="Arial" panose="020B0604020202020204" pitchFamily="34" charset="0"/>
              <a:buChar char="•"/>
            </a:pPr>
            <a:endParaRPr lang="en-US" sz="2400" dirty="0">
              <a:solidFill>
                <a:prstClr val="white"/>
              </a:solidFill>
              <a:latin typeface="Corbel" panose="020B0503020204020204"/>
            </a:endParaRPr>
          </a:p>
          <a:p>
            <a:pPr marL="285750" indent="-285750" defTabSz="4572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prstClr val="white"/>
                </a:solidFill>
                <a:latin typeface="Corbel" panose="020B0503020204020204"/>
              </a:rPr>
              <a:t>Different shoreline complexities</a:t>
            </a:r>
          </a:p>
          <a:p>
            <a:pPr marL="742950" lvl="1" indent="-285750" defTabSz="4572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prstClr val="white"/>
                </a:solidFill>
                <a:latin typeface="Corbel" panose="020B0503020204020204"/>
              </a:rPr>
              <a:t>Round vs. Elongated</a:t>
            </a:r>
          </a:p>
          <a:p>
            <a:pPr marL="285750" indent="-285750" defTabSz="457200">
              <a:buFont typeface="Arial" panose="020B0604020202020204" pitchFamily="34" charset="0"/>
              <a:buChar char="•"/>
            </a:pPr>
            <a:endParaRPr lang="en-US" sz="2400" dirty="0">
              <a:solidFill>
                <a:prstClr val="white"/>
              </a:solidFill>
              <a:latin typeface="Corbel" panose="020B0503020204020204"/>
            </a:endParaRPr>
          </a:p>
          <a:p>
            <a:pPr marL="285750" indent="-285750" defTabSz="4572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prstClr val="white"/>
                </a:solidFill>
                <a:latin typeface="Corbel" panose="020B0503020204020204"/>
              </a:rPr>
              <a:t>Different biomass densities of carp and buffalo</a:t>
            </a:r>
          </a:p>
          <a:p>
            <a:pPr marL="742950" lvl="1" indent="-285750" defTabSz="4572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prstClr val="white"/>
                </a:solidFill>
                <a:latin typeface="Corbel" panose="020B0503020204020204"/>
              </a:rPr>
              <a:t>Assumed constant within lake, within year</a:t>
            </a:r>
          </a:p>
          <a:p>
            <a:pPr marL="742950" lvl="1" indent="-285750" defTabSz="457200">
              <a:buFont typeface="Arial" panose="020B0604020202020204" pitchFamily="34" charset="0"/>
              <a:buChar char="•"/>
            </a:pPr>
            <a:endParaRPr lang="en-US" sz="2400" dirty="0" smtClean="0">
              <a:solidFill>
                <a:prstClr val="white"/>
              </a:solidFill>
              <a:latin typeface="Corbel" panose="020B0503020204020204"/>
            </a:endParaRPr>
          </a:p>
          <a:p>
            <a:pPr marL="285750" indent="-285750" defTabSz="4572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prstClr val="white"/>
                </a:solidFill>
                <a:latin typeface="Corbel" panose="020B0503020204020204"/>
              </a:rPr>
              <a:t>Repeated electrofishing runs generate &gt;10 CPUE daily events per lake per year</a:t>
            </a:r>
            <a:endParaRPr lang="en-US" sz="2400" dirty="0">
              <a:solidFill>
                <a:prstClr val="white"/>
              </a:solidFill>
              <a:latin typeface="Corbel" panose="020B0503020204020204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070" y="1327650"/>
            <a:ext cx="6733963" cy="5449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8056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D78A86C-BAC2-42C3-BBA4-9CC206EF26F5}"/>
              </a:ext>
            </a:extLst>
          </p:cNvPr>
          <p:cNvSpPr txBox="1"/>
          <p:nvPr/>
        </p:nvSpPr>
        <p:spPr>
          <a:xfrm>
            <a:off x="1963270" y="197077"/>
            <a:ext cx="42671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en-US" sz="3600" dirty="0">
                <a:solidFill>
                  <a:srgbClr val="FFC000"/>
                </a:solidFill>
                <a:latin typeface="Corbel" panose="020B0503020204020204"/>
              </a:rPr>
              <a:t>Sampling Fish Populations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A667C0-6783-451C-B628-527D26A83103}"/>
              </a:ext>
            </a:extLst>
          </p:cNvPr>
          <p:cNvSpPr txBox="1"/>
          <p:nvPr/>
        </p:nvSpPr>
        <p:spPr>
          <a:xfrm>
            <a:off x="252249" y="1536445"/>
            <a:ext cx="8008882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en-US" sz="2800" u="sng" dirty="0">
                <a:solidFill>
                  <a:prstClr val="white"/>
                </a:solidFill>
                <a:latin typeface="Corbel" panose="020B0503020204020204"/>
              </a:rPr>
              <a:t>Electrofishing</a:t>
            </a:r>
            <a:r>
              <a:rPr lang="en-US" sz="2800" dirty="0">
                <a:solidFill>
                  <a:prstClr val="white"/>
                </a:solidFill>
                <a:latin typeface="Corbel" panose="020B0503020204020204"/>
              </a:rPr>
              <a:t>:</a:t>
            </a:r>
          </a:p>
          <a:p>
            <a:pPr defTabSz="457200"/>
            <a:r>
              <a:rPr lang="en-US" sz="2800" dirty="0">
                <a:solidFill>
                  <a:prstClr val="white"/>
                </a:solidFill>
                <a:latin typeface="Corbel" panose="020B0503020204020204"/>
              </a:rPr>
              <a:t>	-Commonly used for </a:t>
            </a:r>
            <a:r>
              <a:rPr lang="en-US" sz="2800" dirty="0" smtClean="0">
                <a:solidFill>
                  <a:prstClr val="white"/>
                </a:solidFill>
                <a:latin typeface="Corbel" panose="020B0503020204020204"/>
              </a:rPr>
              <a:t>game and </a:t>
            </a:r>
            <a:r>
              <a:rPr lang="en-US" sz="2800" dirty="0">
                <a:solidFill>
                  <a:prstClr val="white"/>
                </a:solidFill>
                <a:latin typeface="Corbel" panose="020B0503020204020204"/>
              </a:rPr>
              <a:t>non-game species</a:t>
            </a:r>
          </a:p>
          <a:p>
            <a:pPr defTabSz="457200"/>
            <a:r>
              <a:rPr lang="en-US" sz="2800" dirty="0">
                <a:solidFill>
                  <a:prstClr val="white"/>
                </a:solidFill>
                <a:latin typeface="Corbel" panose="020B0503020204020204"/>
              </a:rPr>
              <a:t>	-use of electricity to </a:t>
            </a:r>
            <a:r>
              <a:rPr lang="en-US" sz="2800" dirty="0" smtClean="0">
                <a:solidFill>
                  <a:prstClr val="white"/>
                </a:solidFill>
                <a:latin typeface="Corbel" panose="020B0503020204020204"/>
              </a:rPr>
              <a:t>temporarily </a:t>
            </a:r>
            <a:r>
              <a:rPr lang="en-US" sz="2800" dirty="0">
                <a:solidFill>
                  <a:prstClr val="white"/>
                </a:solidFill>
                <a:latin typeface="Corbel" panose="020B0503020204020204"/>
              </a:rPr>
              <a:t>stun fish</a:t>
            </a:r>
          </a:p>
          <a:p>
            <a:pPr defTabSz="457200"/>
            <a:r>
              <a:rPr lang="en-US" sz="2800" dirty="0">
                <a:solidFill>
                  <a:prstClr val="white"/>
                </a:solidFill>
                <a:latin typeface="Corbel" panose="020B0503020204020204"/>
              </a:rPr>
              <a:t>	</a:t>
            </a:r>
            <a:endParaRPr lang="en-US" sz="2800" dirty="0" smtClean="0">
              <a:solidFill>
                <a:prstClr val="white"/>
              </a:solidFill>
              <a:latin typeface="Corbel" panose="020B0503020204020204"/>
            </a:endParaRPr>
          </a:p>
          <a:p>
            <a:pPr defTabSz="457200"/>
            <a:endParaRPr lang="en-US" sz="2800" dirty="0">
              <a:solidFill>
                <a:prstClr val="white"/>
              </a:solidFill>
              <a:latin typeface="Corbel" panose="020B0503020204020204"/>
            </a:endParaRPr>
          </a:p>
          <a:p>
            <a:pPr defTabSz="457200"/>
            <a:endParaRPr lang="en-US" sz="2800" dirty="0">
              <a:solidFill>
                <a:prstClr val="white"/>
              </a:solidFill>
              <a:latin typeface="Corbel" panose="020B0503020204020204"/>
            </a:endParaRPr>
          </a:p>
          <a:p>
            <a:pPr defTabSz="457200"/>
            <a:r>
              <a:rPr lang="en-US" sz="2800" b="1" u="sng" dirty="0">
                <a:solidFill>
                  <a:schemeClr val="accent5"/>
                </a:solidFill>
                <a:latin typeface="Corbel" panose="020B0503020204020204"/>
              </a:rPr>
              <a:t>Catch per unit effort (CPUE)</a:t>
            </a:r>
            <a:r>
              <a:rPr lang="en-US" sz="2800" b="1" dirty="0">
                <a:solidFill>
                  <a:schemeClr val="accent5"/>
                </a:solidFill>
                <a:latin typeface="Corbel" panose="020B0503020204020204"/>
              </a:rPr>
              <a:t>:</a:t>
            </a:r>
          </a:p>
          <a:p>
            <a:pPr lvl="1" defTabSz="457200"/>
            <a:endParaRPr lang="en-US" sz="2800" b="1" dirty="0" smtClean="0">
              <a:solidFill>
                <a:schemeClr val="accent5"/>
              </a:solidFill>
              <a:latin typeface="Corbel" panose="020B0503020204020204"/>
            </a:endParaRPr>
          </a:p>
          <a:p>
            <a:pPr lvl="1" defTabSz="457200"/>
            <a:r>
              <a:rPr lang="en-US" sz="2800" b="1" dirty="0" smtClean="0">
                <a:solidFill>
                  <a:schemeClr val="accent5"/>
                </a:solidFill>
                <a:latin typeface="Corbel" panose="020B0503020204020204"/>
              </a:rPr>
              <a:t>-</a:t>
            </a:r>
            <a:r>
              <a:rPr lang="en-US" sz="2800" b="1" u="sng" dirty="0">
                <a:solidFill>
                  <a:schemeClr val="accent5"/>
                </a:solidFill>
                <a:latin typeface="Corbel" panose="020B0503020204020204"/>
              </a:rPr>
              <a:t>IF</a:t>
            </a:r>
            <a:r>
              <a:rPr lang="en-US" sz="2800" b="1" dirty="0">
                <a:solidFill>
                  <a:schemeClr val="accent5"/>
                </a:solidFill>
                <a:latin typeface="Corbel" panose="020B0503020204020204"/>
              </a:rPr>
              <a:t> CPUE is directly proportional to population size, relative abundance can be estimated </a:t>
            </a:r>
          </a:p>
          <a:p>
            <a:pPr defTabSz="457200"/>
            <a:endParaRPr lang="en-US" sz="2400" dirty="0">
              <a:solidFill>
                <a:prstClr val="white"/>
              </a:solidFill>
              <a:latin typeface="Corbel" panose="020B0503020204020204"/>
            </a:endParaRPr>
          </a:p>
        </p:txBody>
      </p:sp>
      <p:pic>
        <p:nvPicPr>
          <p:cNvPr id="3" name="Picture 2" descr="A person riding a horse&#10;&#10;Description automatically generated">
            <a:extLst>
              <a:ext uri="{FF2B5EF4-FFF2-40B4-BE49-F238E27FC236}">
                <a16:creationId xmlns:a16="http://schemas.microsoft.com/office/drawing/2014/main" id="{2C8EB54F-BC84-4541-A88E-82D98F14FC7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95"/>
          <a:stretch/>
        </p:blipFill>
        <p:spPr>
          <a:xfrm rot="5400000">
            <a:off x="6697756" y="1363756"/>
            <a:ext cx="6858000" cy="4130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3910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C04D900-70AE-42DF-9467-ED0AE6136BC4}"/>
              </a:ext>
            </a:extLst>
          </p:cNvPr>
          <p:cNvSpPr txBox="1"/>
          <p:nvPr/>
        </p:nvSpPr>
        <p:spPr>
          <a:xfrm>
            <a:off x="1855694" y="213320"/>
            <a:ext cx="93486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sz="3600" dirty="0" smtClean="0">
                <a:solidFill>
                  <a:srgbClr val="FFC000"/>
                </a:solidFill>
                <a:latin typeface="Corbel" panose="020B0503020204020204"/>
              </a:rPr>
              <a:t>Catchability and Catch-per-Unit-Effort functions</a:t>
            </a:r>
            <a:endParaRPr lang="en-US" sz="3600" dirty="0">
              <a:solidFill>
                <a:srgbClr val="FFC000"/>
              </a:solidFill>
              <a:latin typeface="Corbel" panose="020B0503020204020204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FB06B91-FB23-4D8E-B874-2A163B11F89F}"/>
              </a:ext>
            </a:extLst>
          </p:cNvPr>
          <p:cNvSpPr txBox="1"/>
          <p:nvPr/>
        </p:nvSpPr>
        <p:spPr>
          <a:xfrm>
            <a:off x="2181387" y="1184771"/>
            <a:ext cx="7200433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defTabSz="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prstClr val="white"/>
                </a:solidFill>
                <a:latin typeface="Corbel" panose="020B0503020204020204"/>
              </a:rPr>
              <a:t>Catchability </a:t>
            </a:r>
            <a:r>
              <a:rPr lang="en-US" sz="2800" dirty="0" smtClean="0">
                <a:solidFill>
                  <a:prstClr val="white"/>
                </a:solidFill>
                <a:latin typeface="Corbel" panose="020B0503020204020204"/>
              </a:rPr>
              <a:t>may vary as a function of:</a:t>
            </a:r>
            <a:endParaRPr lang="en-US" sz="2800" dirty="0">
              <a:solidFill>
                <a:prstClr val="white"/>
              </a:solidFill>
              <a:latin typeface="Corbel" panose="020B0503020204020204"/>
            </a:endParaRPr>
          </a:p>
          <a:p>
            <a:pPr defTabSz="457200"/>
            <a:r>
              <a:rPr lang="en-US" sz="2800" dirty="0">
                <a:solidFill>
                  <a:prstClr val="white"/>
                </a:solidFill>
                <a:latin typeface="Corbel" panose="020B0503020204020204"/>
              </a:rPr>
              <a:t>	</a:t>
            </a:r>
            <a:r>
              <a:rPr lang="en-US" sz="2800" dirty="0">
                <a:solidFill>
                  <a:prstClr val="white"/>
                </a:solidFill>
                <a:latin typeface="Corbel" panose="020B0503020204020204"/>
              </a:rPr>
              <a:t>-water temp (metabolism)</a:t>
            </a:r>
          </a:p>
          <a:p>
            <a:pPr defTabSz="457200"/>
            <a:r>
              <a:rPr lang="en-US" sz="2800" dirty="0">
                <a:solidFill>
                  <a:prstClr val="white"/>
                </a:solidFill>
                <a:latin typeface="Corbel" panose="020B0503020204020204"/>
              </a:rPr>
              <a:t>	</a:t>
            </a:r>
            <a:r>
              <a:rPr lang="en-US" sz="2800" dirty="0">
                <a:solidFill>
                  <a:prstClr val="white"/>
                </a:solidFill>
                <a:latin typeface="Corbel" panose="020B0503020204020204"/>
              </a:rPr>
              <a:t>-shoreline complexity</a:t>
            </a:r>
          </a:p>
          <a:p>
            <a:pPr defTabSz="457200"/>
            <a:r>
              <a:rPr lang="en-US" sz="2800" dirty="0">
                <a:solidFill>
                  <a:prstClr val="white"/>
                </a:solidFill>
                <a:latin typeface="Corbel" panose="020B0503020204020204"/>
              </a:rPr>
              <a:t>	</a:t>
            </a:r>
            <a:r>
              <a:rPr lang="en-US" sz="2800" dirty="0">
                <a:solidFill>
                  <a:prstClr val="white"/>
                </a:solidFill>
                <a:latin typeface="Corbel" panose="020B0503020204020204"/>
              </a:rPr>
              <a:t>-lake size and </a:t>
            </a:r>
            <a:r>
              <a:rPr lang="en-US" sz="2800" dirty="0" smtClean="0">
                <a:solidFill>
                  <a:prstClr val="white"/>
                </a:solidFill>
                <a:latin typeface="Corbel" panose="020B0503020204020204"/>
              </a:rPr>
              <a:t>depth (amount of littoral area)</a:t>
            </a:r>
            <a:endParaRPr lang="en-US" sz="2800" dirty="0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EEDF7B9-A64A-4D28-B022-4CCDBA7FD820}"/>
              </a:ext>
            </a:extLst>
          </p:cNvPr>
          <p:cNvSpPr txBox="1"/>
          <p:nvPr/>
        </p:nvSpPr>
        <p:spPr>
          <a:xfrm>
            <a:off x="285981" y="2819329"/>
            <a:ext cx="464582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sz="3600" dirty="0" smtClean="0">
                <a:solidFill>
                  <a:prstClr val="white"/>
                </a:solidFill>
                <a:latin typeface="Corbel" panose="020B0503020204020204"/>
              </a:rPr>
              <a:t>Foundational Equation:</a:t>
            </a:r>
          </a:p>
          <a:p>
            <a:pPr defTabSz="457200"/>
            <a:r>
              <a:rPr lang="en-US" sz="3600" dirty="0" smtClean="0">
                <a:solidFill>
                  <a:prstClr val="white"/>
                </a:solidFill>
                <a:latin typeface="Corbel" panose="020B0503020204020204"/>
              </a:rPr>
              <a:t>CPUE   </a:t>
            </a:r>
            <a:r>
              <a:rPr lang="en-US" sz="3600" dirty="0">
                <a:solidFill>
                  <a:prstClr val="white"/>
                </a:solidFill>
                <a:latin typeface="Corbel" panose="020B0503020204020204"/>
              </a:rPr>
              <a:t>=   q*(N/area)</a:t>
            </a:r>
            <a:endParaRPr lang="en-US" sz="3600" dirty="0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E5525A8-384F-46C6-9F87-5D9584BAC790}"/>
              </a:ext>
            </a:extLst>
          </p:cNvPr>
          <p:cNvSpPr txBox="1"/>
          <p:nvPr/>
        </p:nvSpPr>
        <p:spPr>
          <a:xfrm>
            <a:off x="-698537" y="4985350"/>
            <a:ext cx="82211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3200" dirty="0">
                <a:solidFill>
                  <a:srgbClr val="FFC000"/>
                </a:solidFill>
                <a:latin typeface="Corbel" panose="020B0503020204020204"/>
              </a:rPr>
              <a:t>*q = catchability coefficient*</a:t>
            </a:r>
            <a:endParaRPr lang="en-US" sz="3200" dirty="0">
              <a:solidFill>
                <a:srgbClr val="FFC000"/>
              </a:solidFill>
              <a:latin typeface="Corbel" panose="020B0503020204020204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EDF7B9-A64A-4D28-B022-4CCDBA7FD820}"/>
              </a:ext>
            </a:extLst>
          </p:cNvPr>
          <p:cNvSpPr txBox="1"/>
          <p:nvPr/>
        </p:nvSpPr>
        <p:spPr>
          <a:xfrm>
            <a:off x="5076501" y="4144504"/>
            <a:ext cx="40078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sz="3600" dirty="0">
                <a:solidFill>
                  <a:prstClr val="white"/>
                </a:solidFill>
                <a:latin typeface="Corbel" panose="020B0503020204020204"/>
              </a:rPr>
              <a:t>CPUE/q   =   (N/area)</a:t>
            </a:r>
            <a:endParaRPr lang="en-US" sz="3600" dirty="0">
              <a:solidFill>
                <a:prstClr val="white"/>
              </a:solidFill>
              <a:latin typeface="Corbel" panose="020B0503020204020204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4405132" y="3932619"/>
            <a:ext cx="650344" cy="397643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EEDF7B9-A64A-4D28-B022-4CCDBA7FD820}"/>
              </a:ext>
            </a:extLst>
          </p:cNvPr>
          <p:cNvSpPr txBox="1"/>
          <p:nvPr/>
        </p:nvSpPr>
        <p:spPr>
          <a:xfrm>
            <a:off x="7572703" y="5402834"/>
            <a:ext cx="39821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sz="3600" dirty="0">
                <a:solidFill>
                  <a:prstClr val="white"/>
                </a:solidFill>
                <a:latin typeface="Corbel" panose="020B0503020204020204"/>
              </a:rPr>
              <a:t>CPUE</a:t>
            </a:r>
            <a:r>
              <a:rPr lang="en-US" sz="3600" dirty="0" smtClean="0">
                <a:solidFill>
                  <a:prstClr val="white"/>
                </a:solidFill>
                <a:latin typeface="Corbel" panose="020B0503020204020204"/>
              </a:rPr>
              <a:t>/(N/Area)  </a:t>
            </a:r>
            <a:r>
              <a:rPr lang="en-US" sz="3600" dirty="0">
                <a:solidFill>
                  <a:prstClr val="white"/>
                </a:solidFill>
                <a:latin typeface="Corbel" panose="020B0503020204020204"/>
              </a:rPr>
              <a:t>=   </a:t>
            </a:r>
            <a:r>
              <a:rPr lang="en-US" sz="3600" dirty="0" smtClean="0">
                <a:solidFill>
                  <a:prstClr val="white"/>
                </a:solidFill>
                <a:latin typeface="Corbel" panose="020B0503020204020204"/>
              </a:rPr>
              <a:t>q</a:t>
            </a:r>
            <a:endParaRPr lang="en-US" sz="3600" dirty="0">
              <a:solidFill>
                <a:prstClr val="white"/>
              </a:solidFill>
              <a:latin typeface="Corbel" panose="020B0503020204020204"/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6922359" y="4786528"/>
            <a:ext cx="960400" cy="616306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09008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83EAC-7D62-455F-AAB7-C9DB51AD2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C000"/>
                </a:solidFill>
              </a:rPr>
              <a:t>Objective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68161C-2F7B-45B0-A454-0015FF83BF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103" y="1426232"/>
            <a:ext cx="11697347" cy="5331920"/>
          </a:xfrm>
        </p:spPr>
        <p:txBody>
          <a:bodyPr>
            <a:noAutofit/>
          </a:bodyPr>
          <a:lstStyle/>
          <a:p>
            <a:r>
              <a:rPr lang="en-US" sz="2800" dirty="0" smtClean="0"/>
              <a:t>We want to model a distribution of q, the catchability coefficient. </a:t>
            </a:r>
          </a:p>
          <a:p>
            <a:pPr lvl="1"/>
            <a:r>
              <a:rPr lang="en-US" sz="2400" dirty="0" smtClean="0"/>
              <a:t>Catchability is a latent, unknown variable</a:t>
            </a:r>
          </a:p>
          <a:p>
            <a:pPr lvl="1"/>
            <a:endParaRPr lang="en-US" sz="2400" dirty="0" smtClean="0"/>
          </a:p>
          <a:p>
            <a:pPr lvl="1"/>
            <a:r>
              <a:rPr lang="en-US" sz="2400" dirty="0" smtClean="0"/>
              <a:t>We hypothesize that catchability may vary as a function of 5 variables:</a:t>
            </a:r>
          </a:p>
          <a:p>
            <a:pPr lvl="2"/>
            <a:r>
              <a:rPr lang="en-US" sz="1800" dirty="0" smtClean="0"/>
              <a:t>Water Temperature</a:t>
            </a:r>
          </a:p>
          <a:p>
            <a:pPr lvl="2"/>
            <a:r>
              <a:rPr lang="en-US" sz="1800" dirty="0" smtClean="0"/>
              <a:t>Lake Size (hectares)</a:t>
            </a:r>
          </a:p>
          <a:p>
            <a:pPr lvl="2"/>
            <a:r>
              <a:rPr lang="en-US" sz="1800" dirty="0" smtClean="0"/>
              <a:t>Lake Depth (meters; </a:t>
            </a:r>
            <a:r>
              <a:rPr lang="en-US" sz="1800" i="1" dirty="0" smtClean="0"/>
              <a:t>both maximum and mean</a:t>
            </a:r>
            <a:r>
              <a:rPr lang="en-US" sz="1800" dirty="0" smtClean="0"/>
              <a:t>)</a:t>
            </a:r>
          </a:p>
          <a:p>
            <a:pPr lvl="2"/>
            <a:r>
              <a:rPr lang="en-US" sz="1800" dirty="0" smtClean="0"/>
              <a:t>Shoreline Development Index (1.0 = perfect circle, increases as lakes are elongated/sinuous)</a:t>
            </a:r>
          </a:p>
          <a:p>
            <a:pPr lvl="2"/>
            <a:endParaRPr lang="en-US" sz="1800" dirty="0"/>
          </a:p>
          <a:p>
            <a:pPr lvl="2"/>
            <a:r>
              <a:rPr lang="en-US" sz="1800" dirty="0" smtClean="0"/>
              <a:t>Only temperature varies within a lake/year. The depth and shoreline factors vary among lakes but are constant within a lake and from year to year.</a:t>
            </a:r>
          </a:p>
          <a:p>
            <a:pPr lvl="2"/>
            <a:endParaRPr lang="en-US" sz="1800" dirty="0" smtClean="0"/>
          </a:p>
          <a:p>
            <a:pPr lvl="1"/>
            <a:r>
              <a:rPr lang="en-US" sz="2400" dirty="0" smtClean="0"/>
              <a:t>We have independent data sets:</a:t>
            </a:r>
          </a:p>
          <a:p>
            <a:pPr lvl="2"/>
            <a:r>
              <a:rPr lang="en-US" sz="1800" dirty="0" smtClean="0"/>
              <a:t> CPUE data (# of </a:t>
            </a:r>
            <a:r>
              <a:rPr lang="en-US" sz="1800" dirty="0" smtClean="0"/>
              <a:t>fish per hour electroshocking)</a:t>
            </a:r>
            <a:endParaRPr lang="en-US" sz="1800" dirty="0" smtClean="0"/>
          </a:p>
          <a:p>
            <a:pPr lvl="2"/>
            <a:r>
              <a:rPr lang="en-US" sz="1800" dirty="0" smtClean="0"/>
              <a:t>Capture-Mark-Recapture data (abundance estimates, which we transform to biomass density (kg/hectare)</a:t>
            </a:r>
            <a:endParaRPr lang="en-US" sz="1800" dirty="0"/>
          </a:p>
        </p:txBody>
      </p:sp>
      <p:pic>
        <p:nvPicPr>
          <p:cNvPr id="2050" name="Picture 2" descr="Image result for common carp&quot;">
            <a:extLst>
              <a:ext uri="{FF2B5EF4-FFF2-40B4-BE49-F238E27FC236}">
                <a16:creationId xmlns:a16="http://schemas.microsoft.com/office/drawing/2014/main" id="{FA0ACB98-99B5-4435-84C1-2E903FEFF1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95640" y="2617575"/>
            <a:ext cx="2101403" cy="15760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41816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A1AC7BE-3DEE-43BE-8737-D6EB009C08BD}"/>
              </a:ext>
            </a:extLst>
          </p:cNvPr>
          <p:cNvSpPr/>
          <p:nvPr/>
        </p:nvSpPr>
        <p:spPr>
          <a:xfrm>
            <a:off x="5667805" y="1"/>
            <a:ext cx="6524195" cy="68579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EF1985-90FD-4DDC-B8E5-1FA45DDC1CE8}"/>
              </a:ext>
            </a:extLst>
          </p:cNvPr>
          <p:cNvSpPr txBox="1"/>
          <p:nvPr/>
        </p:nvSpPr>
        <p:spPr>
          <a:xfrm>
            <a:off x="231228" y="304743"/>
            <a:ext cx="6766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en-US" sz="3600" dirty="0">
                <a:solidFill>
                  <a:srgbClr val="FFC000"/>
                </a:solidFill>
                <a:latin typeface="Corbel" panose="020B0503020204020204"/>
              </a:rPr>
              <a:t>Estimating population size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5E323B-14C1-4E08-8B53-653DFEE5F57B}"/>
              </a:ext>
            </a:extLst>
          </p:cNvPr>
          <p:cNvSpPr txBox="1"/>
          <p:nvPr/>
        </p:nvSpPr>
        <p:spPr>
          <a:xfrm>
            <a:off x="327677" y="880176"/>
            <a:ext cx="3137397" cy="20005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sz="2400" u="sng" dirty="0">
                <a:solidFill>
                  <a:prstClr val="white"/>
                </a:solidFill>
                <a:latin typeface="Corbel" panose="020B0503020204020204"/>
              </a:rPr>
              <a:t>Mark-Recapture</a:t>
            </a:r>
            <a:endParaRPr lang="en-US" sz="2000" u="sng" dirty="0">
              <a:solidFill>
                <a:prstClr val="white"/>
              </a:solidFill>
              <a:latin typeface="Corbel" panose="020B0503020204020204"/>
            </a:endParaRPr>
          </a:p>
          <a:p>
            <a:pPr defTabSz="457200"/>
            <a:r>
              <a:rPr lang="en-US" sz="2000" dirty="0">
                <a:solidFill>
                  <a:prstClr val="white"/>
                </a:solidFill>
                <a:latin typeface="Corbel" panose="020B0503020204020204"/>
              </a:rPr>
              <a:t>-</a:t>
            </a:r>
            <a:r>
              <a:rPr lang="en-US" sz="2000" dirty="0">
                <a:solidFill>
                  <a:prstClr val="white"/>
                </a:solidFill>
                <a:latin typeface="Corbel" panose="020B0503020204020204"/>
              </a:rPr>
              <a:t>Electrofishing </a:t>
            </a:r>
          </a:p>
          <a:p>
            <a:pPr defTabSz="457200"/>
            <a:r>
              <a:rPr lang="en-US" sz="2000" dirty="0">
                <a:solidFill>
                  <a:prstClr val="white"/>
                </a:solidFill>
                <a:latin typeface="Corbel" panose="020B0503020204020204"/>
              </a:rPr>
              <a:t>-</a:t>
            </a:r>
            <a:r>
              <a:rPr lang="en-US" sz="2000" dirty="0">
                <a:solidFill>
                  <a:prstClr val="white"/>
                </a:solidFill>
                <a:latin typeface="Corbel" panose="020B0503020204020204"/>
              </a:rPr>
              <a:t>STANDARD RUNS</a:t>
            </a:r>
            <a:endParaRPr lang="en-US" sz="2000" dirty="0">
              <a:solidFill>
                <a:prstClr val="white"/>
              </a:solidFill>
              <a:latin typeface="Corbel" panose="020B0503020204020204"/>
            </a:endParaRPr>
          </a:p>
          <a:p>
            <a:pPr defTabSz="457200"/>
            <a:r>
              <a:rPr lang="en-US" sz="2000" dirty="0">
                <a:solidFill>
                  <a:prstClr val="white"/>
                </a:solidFill>
                <a:latin typeface="Corbel" panose="020B0503020204020204"/>
              </a:rPr>
              <a:t>-Individually numbered tags</a:t>
            </a:r>
          </a:p>
          <a:p>
            <a:pPr defTabSz="457200"/>
            <a:r>
              <a:rPr lang="en-US" sz="2000" dirty="0">
                <a:solidFill>
                  <a:prstClr val="white"/>
                </a:solidFill>
                <a:latin typeface="Corbel" panose="020B0503020204020204"/>
              </a:rPr>
              <a:t>-Marking on all occasions</a:t>
            </a:r>
          </a:p>
          <a:p>
            <a:pPr defTabSz="457200"/>
            <a:r>
              <a:rPr lang="en-US" sz="2000" dirty="0">
                <a:solidFill>
                  <a:prstClr val="white"/>
                </a:solidFill>
                <a:latin typeface="Corbel" panose="020B0503020204020204"/>
              </a:rPr>
              <a:t>-Multiple recapture events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ED91DC-D1D8-4923-98D0-A63B0CBB8CD0}"/>
              </a:ext>
            </a:extLst>
          </p:cNvPr>
          <p:cNvSpPr txBox="1"/>
          <p:nvPr/>
        </p:nvSpPr>
        <p:spPr>
          <a:xfrm>
            <a:off x="367426" y="3302148"/>
            <a:ext cx="4610558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sz="2800" u="sng" dirty="0">
                <a:solidFill>
                  <a:prstClr val="white"/>
                </a:solidFill>
                <a:latin typeface="Corbel" panose="020B0503020204020204"/>
              </a:rPr>
              <a:t>Schnabel population estimate</a:t>
            </a:r>
            <a:endParaRPr lang="en-US" sz="2000" u="sng" dirty="0">
              <a:solidFill>
                <a:prstClr val="white"/>
              </a:solidFill>
              <a:latin typeface="Corbel" panose="020B0503020204020204"/>
            </a:endParaRPr>
          </a:p>
          <a:p>
            <a:pPr defTabSz="457200"/>
            <a:r>
              <a:rPr lang="en-US" sz="2000" dirty="0">
                <a:solidFill>
                  <a:prstClr val="white"/>
                </a:solidFill>
                <a:latin typeface="Corbel" panose="020B0503020204020204"/>
              </a:rPr>
              <a:t>-Extension of the Lincoln-Peterson 	</a:t>
            </a:r>
          </a:p>
          <a:p>
            <a:pPr defTabSz="457200"/>
            <a:r>
              <a:rPr lang="en-US" sz="2000" dirty="0">
                <a:solidFill>
                  <a:prstClr val="white"/>
                </a:solidFill>
                <a:latin typeface="Corbel" panose="020B0503020204020204"/>
              </a:rPr>
              <a:t>-Associated observational error</a:t>
            </a:r>
            <a:endParaRPr lang="en-US" sz="2000" dirty="0">
              <a:solidFill>
                <a:prstClr val="white"/>
              </a:solidFill>
              <a:latin typeface="Corbel" panose="020B0503020204020204"/>
            </a:endParaRPr>
          </a:p>
          <a:p>
            <a:pPr defTabSz="457200"/>
            <a:r>
              <a:rPr lang="en-US" sz="2000" b="1" dirty="0">
                <a:solidFill>
                  <a:prstClr val="white"/>
                </a:solidFill>
                <a:latin typeface="Corbel" panose="020B0503020204020204"/>
              </a:rPr>
              <a:t>-Independent from CPUE data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722D20-67ED-4ED8-92A6-4730C7E07D8C}"/>
              </a:ext>
            </a:extLst>
          </p:cNvPr>
          <p:cNvSpPr txBox="1"/>
          <p:nvPr/>
        </p:nvSpPr>
        <p:spPr>
          <a:xfrm>
            <a:off x="6360166" y="3357282"/>
            <a:ext cx="2311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81779B0-A882-40AA-B0BF-A82E39E5FF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6796" y="225896"/>
            <a:ext cx="2641786" cy="1495077"/>
          </a:xfrm>
          <a:prstGeom prst="rect">
            <a:avLst/>
          </a:prstGeom>
          <a:ln>
            <a:solidFill>
              <a:srgbClr val="FFC000"/>
            </a:solidFill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3E7E555-6858-47B9-9A8B-9F0FB45CDA7A}"/>
              </a:ext>
            </a:extLst>
          </p:cNvPr>
          <p:cNvSpPr/>
          <p:nvPr/>
        </p:nvSpPr>
        <p:spPr>
          <a:xfrm>
            <a:off x="8881581" y="297124"/>
            <a:ext cx="3155577" cy="3833442"/>
          </a:xfrm>
          <a:prstGeom prst="rect">
            <a:avLst/>
          </a:prstGeom>
          <a:solidFill>
            <a:schemeClr val="tx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dirty="0">
              <a:solidFill>
                <a:prstClr val="black"/>
              </a:solidFill>
              <a:latin typeface="Corbel" panose="020B0503020204020204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3D716D2-B1DC-42E9-AA85-A57FA3B22476}"/>
              </a:ext>
            </a:extLst>
          </p:cNvPr>
          <p:cNvSpPr txBox="1"/>
          <p:nvPr/>
        </p:nvSpPr>
        <p:spPr>
          <a:xfrm>
            <a:off x="9027573" y="560627"/>
            <a:ext cx="302292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en-US" sz="2400" b="1" dirty="0">
                <a:solidFill>
                  <a:prstClr val="black"/>
                </a:solidFill>
                <a:latin typeface="Corbel" panose="020B0503020204020204"/>
              </a:rPr>
              <a:t>Ct</a:t>
            </a:r>
            <a:r>
              <a:rPr lang="en-US" sz="2400" dirty="0">
                <a:solidFill>
                  <a:prstClr val="black"/>
                </a:solidFill>
                <a:latin typeface="Corbel" panose="020B0503020204020204"/>
              </a:rPr>
              <a:t>= Total # caught in		sample t</a:t>
            </a:r>
          </a:p>
          <a:p>
            <a:pPr defTabSz="457200"/>
            <a:endParaRPr lang="en-US" sz="2400" b="1" dirty="0">
              <a:solidFill>
                <a:prstClr val="black"/>
              </a:solidFill>
              <a:latin typeface="Corbel" panose="020B0503020204020204"/>
            </a:endParaRPr>
          </a:p>
          <a:p>
            <a:pPr defTabSz="457200"/>
            <a:r>
              <a:rPr lang="en-US" sz="2400" b="1" dirty="0">
                <a:solidFill>
                  <a:prstClr val="black"/>
                </a:solidFill>
                <a:latin typeface="Corbel" panose="020B0503020204020204"/>
              </a:rPr>
              <a:t>Mt</a:t>
            </a:r>
            <a:r>
              <a:rPr lang="en-US" sz="2400" dirty="0">
                <a:solidFill>
                  <a:prstClr val="black"/>
                </a:solidFill>
                <a:latin typeface="Corbel" panose="020B0503020204020204"/>
              </a:rPr>
              <a:t>= # marked in pop.		just before t			sample taken</a:t>
            </a:r>
          </a:p>
          <a:p>
            <a:pPr defTabSz="457200"/>
            <a:endParaRPr lang="en-US" sz="2400" dirty="0">
              <a:solidFill>
                <a:prstClr val="black"/>
              </a:solidFill>
              <a:latin typeface="Corbel" panose="020B0503020204020204"/>
            </a:endParaRPr>
          </a:p>
          <a:p>
            <a:pPr defTabSz="457200"/>
            <a:r>
              <a:rPr lang="en-US" sz="2400" b="1" dirty="0">
                <a:solidFill>
                  <a:prstClr val="black"/>
                </a:solidFill>
                <a:latin typeface="Corbel" panose="020B0503020204020204"/>
              </a:rPr>
              <a:t>Rt</a:t>
            </a:r>
            <a:r>
              <a:rPr lang="en-US" sz="2400" dirty="0">
                <a:solidFill>
                  <a:prstClr val="black"/>
                </a:solidFill>
                <a:latin typeface="Corbel" panose="020B0503020204020204"/>
              </a:rPr>
              <a:t>= # marked in			sample t</a:t>
            </a:r>
          </a:p>
        </p:txBody>
      </p:sp>
      <p:pic>
        <p:nvPicPr>
          <p:cNvPr id="12" name="Picture 11" descr="A hand holding a fish&#10;&#10;Description automatically generated">
            <a:extLst>
              <a:ext uri="{FF2B5EF4-FFF2-40B4-BE49-F238E27FC236}">
                <a16:creationId xmlns:a16="http://schemas.microsoft.com/office/drawing/2014/main" id="{8CA2BBC6-6E4F-4C7E-A393-A5A254A5D0C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31" r="19869" b="7124"/>
          <a:stretch/>
        </p:blipFill>
        <p:spPr>
          <a:xfrm rot="5400000">
            <a:off x="3588105" y="828043"/>
            <a:ext cx="1907859" cy="215392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2ED91DC-D1D8-4923-98D0-A63B0CBB8CD0}"/>
              </a:ext>
            </a:extLst>
          </p:cNvPr>
          <p:cNvSpPr txBox="1"/>
          <p:nvPr/>
        </p:nvSpPr>
        <p:spPr>
          <a:xfrm>
            <a:off x="327677" y="5031425"/>
            <a:ext cx="4801314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sz="2800" u="sng" dirty="0">
                <a:solidFill>
                  <a:prstClr val="white"/>
                </a:solidFill>
                <a:latin typeface="Corbel" panose="020B0503020204020204"/>
              </a:rPr>
              <a:t>Biomass Density</a:t>
            </a:r>
            <a:endParaRPr lang="en-US" sz="2000" u="sng" dirty="0">
              <a:solidFill>
                <a:prstClr val="white"/>
              </a:solidFill>
              <a:latin typeface="Corbel" panose="020B0503020204020204"/>
            </a:endParaRPr>
          </a:p>
          <a:p>
            <a:pPr defTabSz="457200"/>
            <a:r>
              <a:rPr lang="en-US" sz="2000" dirty="0">
                <a:solidFill>
                  <a:prstClr val="white"/>
                </a:solidFill>
                <a:latin typeface="Corbel" panose="020B0503020204020204"/>
              </a:rPr>
              <a:t>-Length-Specific Weight applied to N-hat</a:t>
            </a:r>
            <a:r>
              <a:rPr lang="en-US" sz="2000" dirty="0">
                <a:solidFill>
                  <a:prstClr val="white"/>
                </a:solidFill>
                <a:latin typeface="Corbel" panose="020B0503020204020204"/>
              </a:rPr>
              <a:t>	</a:t>
            </a:r>
          </a:p>
          <a:p>
            <a:pPr defTabSz="457200"/>
            <a:r>
              <a:rPr lang="en-US" sz="2000" dirty="0" smtClean="0">
                <a:solidFill>
                  <a:prstClr val="white"/>
                </a:solidFill>
                <a:latin typeface="Corbel" panose="020B0503020204020204"/>
              </a:rPr>
              <a:t>-Includes observational error</a:t>
            </a:r>
            <a:endParaRPr lang="en-US" sz="2000" dirty="0">
              <a:solidFill>
                <a:prstClr val="white"/>
              </a:solidFill>
              <a:latin typeface="Corbel" panose="020B0503020204020204"/>
            </a:endParaRPr>
          </a:p>
          <a:p>
            <a:pPr defTabSz="457200"/>
            <a:endParaRPr lang="en-US" sz="2000" dirty="0">
              <a:solidFill>
                <a:prstClr val="white"/>
              </a:solidFill>
              <a:latin typeface="Corbel" panose="020B0503020204020204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426" t="48889" r="19655" b="28123"/>
          <a:stretch/>
        </p:blipFill>
        <p:spPr>
          <a:xfrm>
            <a:off x="5707117" y="4629197"/>
            <a:ext cx="6484883" cy="1576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0822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387299" y="207125"/>
            <a:ext cx="339963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en-US" sz="2400" b="1" dirty="0" smtClean="0">
                <a:solidFill>
                  <a:schemeClr val="accent2">
                    <a:lumMod val="75000"/>
                  </a:schemeClr>
                </a:solidFill>
                <a:latin typeface="Corbel" panose="020B0503020204020204"/>
              </a:rPr>
              <a:t>Example:</a:t>
            </a:r>
          </a:p>
          <a:p>
            <a:pPr defTabSz="457200"/>
            <a:r>
              <a:rPr lang="en-US" sz="2400" b="1" dirty="0" smtClean="0">
                <a:solidFill>
                  <a:schemeClr val="accent2">
                    <a:lumMod val="75000"/>
                  </a:schemeClr>
                </a:solidFill>
                <a:latin typeface="Corbel" panose="020B0503020204020204"/>
              </a:rPr>
              <a:t>One </a:t>
            </a:r>
            <a:r>
              <a:rPr lang="en-US" sz="2400" b="1" dirty="0">
                <a:solidFill>
                  <a:schemeClr val="accent2">
                    <a:lumMod val="75000"/>
                  </a:schemeClr>
                </a:solidFill>
                <a:latin typeface="Corbel" panose="020B0503020204020204"/>
              </a:rPr>
              <a:t>Species</a:t>
            </a:r>
          </a:p>
          <a:p>
            <a:pPr defTabSz="457200"/>
            <a:r>
              <a:rPr lang="en-US" sz="2400" b="1" dirty="0">
                <a:solidFill>
                  <a:schemeClr val="accent2">
                    <a:lumMod val="75000"/>
                  </a:schemeClr>
                </a:solidFill>
                <a:latin typeface="Corbel" panose="020B0503020204020204"/>
              </a:rPr>
              <a:t>One Lake</a:t>
            </a:r>
          </a:p>
          <a:p>
            <a:pPr defTabSz="457200"/>
            <a:r>
              <a:rPr lang="en-US" sz="2400" b="1" dirty="0">
                <a:solidFill>
                  <a:schemeClr val="accent2">
                    <a:lumMod val="75000"/>
                  </a:schemeClr>
                </a:solidFill>
                <a:latin typeface="Corbel" panose="020B0503020204020204"/>
              </a:rPr>
              <a:t>One </a:t>
            </a:r>
            <a:r>
              <a:rPr lang="en-US" sz="2400" b="1" dirty="0" smtClean="0">
                <a:solidFill>
                  <a:schemeClr val="accent2">
                    <a:lumMod val="75000"/>
                  </a:schemeClr>
                </a:solidFill>
                <a:latin typeface="Corbel" panose="020B0503020204020204"/>
              </a:rPr>
              <a:t>Year</a:t>
            </a:r>
          </a:p>
          <a:p>
            <a:pPr defTabSz="457200"/>
            <a:endParaRPr lang="en-US" sz="2400" b="1" dirty="0">
              <a:solidFill>
                <a:prstClr val="white"/>
              </a:solidFill>
              <a:latin typeface="Corbel" panose="020B0503020204020204"/>
            </a:endParaRPr>
          </a:p>
          <a:p>
            <a:pPr defTabSz="457200"/>
            <a:r>
              <a:rPr lang="en-US" sz="2400" b="1" dirty="0" smtClean="0">
                <a:solidFill>
                  <a:prstClr val="white"/>
                </a:solidFill>
                <a:latin typeface="Corbel" panose="020B0503020204020204"/>
              </a:rPr>
              <a:t>Expected value:</a:t>
            </a:r>
          </a:p>
          <a:p>
            <a:pPr defTabSz="457200"/>
            <a:endParaRPr lang="en-US" sz="2400" b="1" dirty="0">
              <a:solidFill>
                <a:prstClr val="white"/>
              </a:solidFill>
              <a:latin typeface="Corbel" panose="020B0503020204020204"/>
            </a:endParaRPr>
          </a:p>
          <a:p>
            <a:pPr defTabSz="457200"/>
            <a:endParaRPr lang="en-US" sz="2400" b="1" dirty="0" smtClean="0">
              <a:solidFill>
                <a:prstClr val="white"/>
              </a:solidFill>
              <a:latin typeface="Corbel" panose="020B0503020204020204"/>
            </a:endParaRPr>
          </a:p>
          <a:p>
            <a:pPr defTabSz="457200"/>
            <a:r>
              <a:rPr lang="en-US" sz="2400" b="1" dirty="0" smtClean="0">
                <a:solidFill>
                  <a:prstClr val="white"/>
                </a:solidFill>
                <a:latin typeface="Corbel" panose="020B0503020204020204"/>
              </a:rPr>
              <a:t>Observed Data:</a:t>
            </a:r>
          </a:p>
          <a:p>
            <a:pPr defTabSz="457200"/>
            <a:endParaRPr lang="en-US" sz="2400" b="1" dirty="0">
              <a:solidFill>
                <a:prstClr val="white"/>
              </a:solidFill>
              <a:latin typeface="Corbel" panose="020B0503020204020204"/>
            </a:endParaRPr>
          </a:p>
          <a:p>
            <a:pPr defTabSz="457200"/>
            <a:endParaRPr lang="en-US" sz="2400" b="1" dirty="0" smtClean="0">
              <a:solidFill>
                <a:prstClr val="white"/>
              </a:solidFill>
              <a:latin typeface="Corbel" panose="020B0503020204020204"/>
            </a:endParaRPr>
          </a:p>
          <a:p>
            <a:pPr defTabSz="457200"/>
            <a:r>
              <a:rPr lang="en-US" sz="2400" b="1" dirty="0" smtClean="0">
                <a:solidFill>
                  <a:prstClr val="white"/>
                </a:solidFill>
                <a:latin typeface="Corbel" panose="020B0503020204020204"/>
              </a:rPr>
              <a:t>Unknown Distribution: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DAEFA3E-E1F1-4C5E-9001-AFDCA3D012FA}"/>
              </a:ext>
            </a:extLst>
          </p:cNvPr>
          <p:cNvSpPr/>
          <p:nvPr/>
        </p:nvSpPr>
        <p:spPr>
          <a:xfrm>
            <a:off x="6247122" y="3311566"/>
            <a:ext cx="62753" cy="45719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E8199C2-0AE4-4F23-A238-770D68E7D9E6}"/>
              </a:ext>
            </a:extLst>
          </p:cNvPr>
          <p:cNvSpPr/>
          <p:nvPr/>
        </p:nvSpPr>
        <p:spPr>
          <a:xfrm>
            <a:off x="6405285" y="3312014"/>
            <a:ext cx="62753" cy="45719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2440F1B-7518-4D43-84E8-AE8CDFD1902A}"/>
              </a:ext>
            </a:extLst>
          </p:cNvPr>
          <p:cNvSpPr/>
          <p:nvPr/>
        </p:nvSpPr>
        <p:spPr>
          <a:xfrm>
            <a:off x="6580098" y="3312013"/>
            <a:ext cx="62753" cy="45719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2B90085-DDA9-4C80-877A-B66B8C0D49EA}"/>
              </a:ext>
            </a:extLst>
          </p:cNvPr>
          <p:cNvSpPr/>
          <p:nvPr/>
        </p:nvSpPr>
        <p:spPr>
          <a:xfrm>
            <a:off x="3990618" y="782941"/>
            <a:ext cx="1783976" cy="797859"/>
          </a:xfrm>
          <a:prstGeom prst="ellipse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8B782F-6C37-4E63-B357-39ED6B1D5181}"/>
              </a:ext>
            </a:extLst>
          </p:cNvPr>
          <p:cNvSpPr txBox="1"/>
          <p:nvPr/>
        </p:nvSpPr>
        <p:spPr>
          <a:xfrm>
            <a:off x="4041645" y="966052"/>
            <a:ext cx="17005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Pop size (</a:t>
            </a:r>
            <a:r>
              <a:rPr lang="en-US" dirty="0" smtClean="0">
                <a:solidFill>
                  <a:prstClr val="white"/>
                </a:solidFill>
                <a:latin typeface="Corbel" panose="020B0503020204020204"/>
              </a:rPr>
              <a:t>N-hat)</a:t>
            </a:r>
            <a:endParaRPr lang="en-US" dirty="0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D0082C7-7F94-44B5-AE88-82E5C98B0242}"/>
              </a:ext>
            </a:extLst>
          </p:cNvPr>
          <p:cNvSpPr/>
          <p:nvPr/>
        </p:nvSpPr>
        <p:spPr>
          <a:xfrm>
            <a:off x="4467803" y="4267201"/>
            <a:ext cx="2175047" cy="1008529"/>
          </a:xfrm>
          <a:prstGeom prst="ellipse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C42CC3C-E31F-415F-A95F-377E9B4D5BAB}"/>
              </a:ext>
            </a:extLst>
          </p:cNvPr>
          <p:cNvSpPr txBox="1"/>
          <p:nvPr/>
        </p:nvSpPr>
        <p:spPr>
          <a:xfrm>
            <a:off x="4891942" y="4396773"/>
            <a:ext cx="13260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dirty="0" smtClean="0">
                <a:solidFill>
                  <a:prstClr val="white"/>
                </a:solidFill>
                <a:latin typeface="Corbel" panose="020B0503020204020204"/>
              </a:rPr>
              <a:t>Unknown </a:t>
            </a:r>
          </a:p>
          <a:p>
            <a:pPr defTabSz="457200"/>
            <a:r>
              <a:rPr lang="en-US" dirty="0" smtClean="0">
                <a:solidFill>
                  <a:prstClr val="white"/>
                </a:solidFill>
                <a:latin typeface="Corbel" panose="020B0503020204020204"/>
              </a:rPr>
              <a:t>Catchability</a:t>
            </a:r>
            <a:endParaRPr lang="en-US" dirty="0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46B18B4-5C39-497B-BA5E-9A75C91B150B}"/>
              </a:ext>
            </a:extLst>
          </p:cNvPr>
          <p:cNvSpPr/>
          <p:nvPr/>
        </p:nvSpPr>
        <p:spPr>
          <a:xfrm>
            <a:off x="6125057" y="429422"/>
            <a:ext cx="1863940" cy="577326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BA529D9-1068-405F-95D2-E69BFAE06994}"/>
              </a:ext>
            </a:extLst>
          </p:cNvPr>
          <p:cNvSpPr txBox="1"/>
          <p:nvPr/>
        </p:nvSpPr>
        <p:spPr>
          <a:xfrm>
            <a:off x="6096000" y="512785"/>
            <a:ext cx="1863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Schnabel pop est.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9C49929-D67A-4BC6-BB82-D7BFF10B5C64}"/>
              </a:ext>
            </a:extLst>
          </p:cNvPr>
          <p:cNvSpPr/>
          <p:nvPr/>
        </p:nvSpPr>
        <p:spPr>
          <a:xfrm>
            <a:off x="2759854" y="3146615"/>
            <a:ext cx="1344705" cy="403411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078799-4630-4E1F-A152-D790548FEF46}"/>
              </a:ext>
            </a:extLst>
          </p:cNvPr>
          <p:cNvGrpSpPr/>
          <p:nvPr/>
        </p:nvGrpSpPr>
        <p:grpSpPr>
          <a:xfrm>
            <a:off x="3008789" y="3154026"/>
            <a:ext cx="822498" cy="386806"/>
            <a:chOff x="1325870" y="3180693"/>
            <a:chExt cx="822498" cy="38680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2D502A6-79EF-43BC-9AFF-81BD70532330}"/>
                </a:ext>
              </a:extLst>
            </p:cNvPr>
            <p:cNvSpPr txBox="1"/>
            <p:nvPr/>
          </p:nvSpPr>
          <p:spPr>
            <a:xfrm>
              <a:off x="1325870" y="3180693"/>
              <a:ext cx="7344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dirty="0">
                  <a:solidFill>
                    <a:prstClr val="white"/>
                  </a:solidFill>
                  <a:latin typeface="Corbel" panose="020B0503020204020204"/>
                </a:rPr>
                <a:t>CPUE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4FFD9B3-F28F-4CAE-8964-E2626D326A1A}"/>
                </a:ext>
              </a:extLst>
            </p:cNvPr>
            <p:cNvSpPr txBox="1"/>
            <p:nvPr/>
          </p:nvSpPr>
          <p:spPr>
            <a:xfrm>
              <a:off x="1885154" y="3290500"/>
              <a:ext cx="2632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200" dirty="0">
                  <a:solidFill>
                    <a:prstClr val="white"/>
                  </a:solidFill>
                  <a:latin typeface="Corbel" panose="020B0503020204020204"/>
                </a:rPr>
                <a:t>1</a:t>
              </a: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3CA6A914-0F01-4CD9-A193-FEE12D163CB0}"/>
              </a:ext>
            </a:extLst>
          </p:cNvPr>
          <p:cNvSpPr/>
          <p:nvPr/>
        </p:nvSpPr>
        <p:spPr>
          <a:xfrm>
            <a:off x="4530383" y="3146615"/>
            <a:ext cx="1344705" cy="403411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4DE0826-C01D-423E-BE84-B51E5E13E24F}"/>
              </a:ext>
            </a:extLst>
          </p:cNvPr>
          <p:cNvGrpSpPr/>
          <p:nvPr/>
        </p:nvGrpSpPr>
        <p:grpSpPr>
          <a:xfrm>
            <a:off x="4828340" y="3163219"/>
            <a:ext cx="813533" cy="386806"/>
            <a:chOff x="1379660" y="3180693"/>
            <a:chExt cx="813533" cy="386806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BA1D4E0-19EC-4776-AFC1-978209D6B77A}"/>
                </a:ext>
              </a:extLst>
            </p:cNvPr>
            <p:cNvSpPr txBox="1"/>
            <p:nvPr/>
          </p:nvSpPr>
          <p:spPr>
            <a:xfrm>
              <a:off x="1379660" y="3180693"/>
              <a:ext cx="734496" cy="369332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dirty="0">
                  <a:solidFill>
                    <a:prstClr val="white"/>
                  </a:solidFill>
                  <a:latin typeface="Corbel" panose="020B0503020204020204"/>
                </a:rPr>
                <a:t>CPUE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BCA1E9A-F128-4588-9714-36B731C2AF44}"/>
                </a:ext>
              </a:extLst>
            </p:cNvPr>
            <p:cNvSpPr txBox="1"/>
            <p:nvPr/>
          </p:nvSpPr>
          <p:spPr>
            <a:xfrm>
              <a:off x="1929979" y="3290500"/>
              <a:ext cx="263214" cy="276999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200" dirty="0">
                  <a:solidFill>
                    <a:prstClr val="white"/>
                  </a:solidFill>
                  <a:latin typeface="Corbel" panose="020B0503020204020204"/>
                </a:rPr>
                <a:t>2</a:t>
              </a:r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E2AD76FB-B27A-4C7B-B55E-397BB9DC01F2}"/>
              </a:ext>
            </a:extLst>
          </p:cNvPr>
          <p:cNvSpPr/>
          <p:nvPr/>
        </p:nvSpPr>
        <p:spPr>
          <a:xfrm>
            <a:off x="6965577" y="3146615"/>
            <a:ext cx="1344705" cy="403411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775C044-A2D5-4C5C-8F76-2D89DAEDDE0D}"/>
              </a:ext>
            </a:extLst>
          </p:cNvPr>
          <p:cNvSpPr txBox="1"/>
          <p:nvPr/>
        </p:nvSpPr>
        <p:spPr>
          <a:xfrm>
            <a:off x="7218785" y="3163219"/>
            <a:ext cx="734496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CPUE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8FC1F37-1046-486F-B150-22CC7A03731C}"/>
              </a:ext>
            </a:extLst>
          </p:cNvPr>
          <p:cNvSpPr txBox="1"/>
          <p:nvPr/>
        </p:nvSpPr>
        <p:spPr>
          <a:xfrm>
            <a:off x="7804202" y="3302172"/>
            <a:ext cx="219932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defTabSz="457200"/>
            <a:r>
              <a:rPr lang="en-US" sz="1200" dirty="0" err="1">
                <a:solidFill>
                  <a:prstClr val="white"/>
                </a:solidFill>
                <a:latin typeface="Corbel" panose="020B0503020204020204"/>
              </a:rPr>
              <a:t>i</a:t>
            </a:r>
            <a:endParaRPr lang="en-US" sz="1200" dirty="0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1BFDB07-EAD7-4B02-9ABE-64E211641D68}"/>
              </a:ext>
            </a:extLst>
          </p:cNvPr>
          <p:cNvSpPr/>
          <p:nvPr/>
        </p:nvSpPr>
        <p:spPr>
          <a:xfrm>
            <a:off x="8593148" y="5275730"/>
            <a:ext cx="1761565" cy="546847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6D533B2-C365-49ED-9810-04C80C368CDC}"/>
              </a:ext>
            </a:extLst>
          </p:cNvPr>
          <p:cNvSpPr txBox="1"/>
          <p:nvPr/>
        </p:nvSpPr>
        <p:spPr>
          <a:xfrm>
            <a:off x="8631809" y="5396753"/>
            <a:ext cx="1236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Max Depth</a:t>
            </a:r>
            <a:endParaRPr lang="en-US" dirty="0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882BBFE-13AD-4C02-A385-8109CBD51532}"/>
              </a:ext>
            </a:extLst>
          </p:cNvPr>
          <p:cNvSpPr/>
          <p:nvPr/>
        </p:nvSpPr>
        <p:spPr>
          <a:xfrm>
            <a:off x="6831270" y="5943588"/>
            <a:ext cx="1739153" cy="551328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5D7B09B-2159-4E55-B28B-2D0F10CF9831}"/>
              </a:ext>
            </a:extLst>
          </p:cNvPr>
          <p:cNvSpPr txBox="1"/>
          <p:nvPr/>
        </p:nvSpPr>
        <p:spPr>
          <a:xfrm>
            <a:off x="6785370" y="6032345"/>
            <a:ext cx="1080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Lake Size</a:t>
            </a:r>
            <a:endParaRPr lang="en-US" dirty="0">
              <a:solidFill>
                <a:prstClr val="white"/>
              </a:solidFill>
              <a:latin typeface="Corbel" panose="020B0503020204020204"/>
            </a:endParaRP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9783A69-363F-4DE8-8A05-B9096C09CD9F}"/>
              </a:ext>
            </a:extLst>
          </p:cNvPr>
          <p:cNvCxnSpPr>
            <a:cxnSpLocks/>
            <a:endCxn id="4" idx="6"/>
          </p:cNvCxnSpPr>
          <p:nvPr/>
        </p:nvCxnSpPr>
        <p:spPr>
          <a:xfrm flipH="1">
            <a:off x="5774595" y="1023710"/>
            <a:ext cx="1056675" cy="158161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2FCE8750-6024-400D-BD7C-997845396FD5}"/>
              </a:ext>
            </a:extLst>
          </p:cNvPr>
          <p:cNvCxnSpPr>
            <a:cxnSpLocks/>
            <a:stCxn id="63" idx="2"/>
            <a:endCxn id="18" idx="0"/>
          </p:cNvCxnSpPr>
          <p:nvPr/>
        </p:nvCxnSpPr>
        <p:spPr>
          <a:xfrm>
            <a:off x="3274250" y="2337970"/>
            <a:ext cx="101787" cy="816056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414E96B6-FFD1-4421-B0AF-7AD2757FD7FB}"/>
              </a:ext>
            </a:extLst>
          </p:cNvPr>
          <p:cNvCxnSpPr>
            <a:cxnSpLocks/>
            <a:stCxn id="63" idx="4"/>
            <a:endCxn id="22" idx="0"/>
          </p:cNvCxnSpPr>
          <p:nvPr/>
        </p:nvCxnSpPr>
        <p:spPr>
          <a:xfrm flipH="1">
            <a:off x="5195588" y="2795423"/>
            <a:ext cx="106542" cy="367796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63C00B70-D27C-4EAC-A82D-BA9D36653EF1}"/>
              </a:ext>
            </a:extLst>
          </p:cNvPr>
          <p:cNvCxnSpPr>
            <a:cxnSpLocks/>
            <a:stCxn id="63" idx="5"/>
            <a:endCxn id="25" idx="0"/>
          </p:cNvCxnSpPr>
          <p:nvPr/>
        </p:nvCxnSpPr>
        <p:spPr>
          <a:xfrm>
            <a:off x="6736057" y="2661438"/>
            <a:ext cx="849976" cy="501781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5F437E12-A385-4E08-B143-A6C6577E5B28}"/>
              </a:ext>
            </a:extLst>
          </p:cNvPr>
          <p:cNvCxnSpPr>
            <a:cxnSpLocks/>
            <a:stCxn id="12" idx="1"/>
          </p:cNvCxnSpPr>
          <p:nvPr/>
        </p:nvCxnSpPr>
        <p:spPr>
          <a:xfrm flipH="1" flipV="1">
            <a:off x="3662754" y="3647521"/>
            <a:ext cx="1123577" cy="767376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EF5F2DDD-8992-4511-A77D-D812EFED0016}"/>
              </a:ext>
            </a:extLst>
          </p:cNvPr>
          <p:cNvCxnSpPr>
            <a:cxnSpLocks/>
            <a:endCxn id="7" idx="2"/>
          </p:cNvCxnSpPr>
          <p:nvPr/>
        </p:nvCxnSpPr>
        <p:spPr>
          <a:xfrm flipH="1" flipV="1">
            <a:off x="5202736" y="3550026"/>
            <a:ext cx="378134" cy="717175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1A32A247-89E7-42A7-8BC8-EAE812071815}"/>
              </a:ext>
            </a:extLst>
          </p:cNvPr>
          <p:cNvCxnSpPr>
            <a:cxnSpLocks/>
            <a:stCxn id="12" idx="7"/>
          </p:cNvCxnSpPr>
          <p:nvPr/>
        </p:nvCxnSpPr>
        <p:spPr>
          <a:xfrm flipV="1">
            <a:off x="6324322" y="3621308"/>
            <a:ext cx="1125351" cy="793589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77373058-6620-4E68-8FC7-EC92942D598E}"/>
              </a:ext>
            </a:extLst>
          </p:cNvPr>
          <p:cNvCxnSpPr>
            <a:cxnSpLocks/>
            <a:stCxn id="13" idx="0"/>
          </p:cNvCxnSpPr>
          <p:nvPr/>
        </p:nvCxnSpPr>
        <p:spPr>
          <a:xfrm flipH="1" flipV="1">
            <a:off x="6479596" y="4942102"/>
            <a:ext cx="1221250" cy="1001487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32A5B11B-C6A6-4C5C-97B3-332EA815E538}"/>
              </a:ext>
            </a:extLst>
          </p:cNvPr>
          <p:cNvCxnSpPr>
            <a:cxnSpLocks/>
            <a:stCxn id="14" idx="0"/>
            <a:endCxn id="12" idx="6"/>
          </p:cNvCxnSpPr>
          <p:nvPr/>
        </p:nvCxnSpPr>
        <p:spPr>
          <a:xfrm flipH="1" flipV="1">
            <a:off x="6642850" y="4666131"/>
            <a:ext cx="2831080" cy="609599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: Rounded Corners 70">
            <a:extLst>
              <a:ext uri="{FF2B5EF4-FFF2-40B4-BE49-F238E27FC236}">
                <a16:creationId xmlns:a16="http://schemas.microsoft.com/office/drawing/2014/main" id="{C3FC6AA9-9A34-4B86-8103-AEF3CC9B3B02}"/>
              </a:ext>
            </a:extLst>
          </p:cNvPr>
          <p:cNvSpPr/>
          <p:nvPr/>
        </p:nvSpPr>
        <p:spPr>
          <a:xfrm>
            <a:off x="8253677" y="141607"/>
            <a:ext cx="1854739" cy="369332"/>
          </a:xfrm>
          <a:prstGeom prst="round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73C004A8-3D30-46FC-AF11-342BC5D31339}"/>
              </a:ext>
            </a:extLst>
          </p:cNvPr>
          <p:cNvSpPr txBox="1"/>
          <p:nvPr/>
        </p:nvSpPr>
        <p:spPr>
          <a:xfrm>
            <a:off x="8253677" y="141284"/>
            <a:ext cx="1877437" cy="369332"/>
          </a:xfrm>
          <a:prstGeom prst="rect">
            <a:avLst/>
          </a:prstGeom>
          <a:noFill/>
          <a:ln w="28575">
            <a:noFill/>
          </a:ln>
        </p:spPr>
        <p:txBody>
          <a:bodyPr wrap="none" rtlCol="0">
            <a:spAutoFit/>
          </a:bodyPr>
          <a:lstStyle/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Observation error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3F80229C-D1CA-4D32-B4A0-1260469B2263}"/>
              </a:ext>
            </a:extLst>
          </p:cNvPr>
          <p:cNvCxnSpPr>
            <a:cxnSpLocks/>
            <a:stCxn id="72" idx="2"/>
            <a:endCxn id="5" idx="3"/>
          </p:cNvCxnSpPr>
          <p:nvPr/>
        </p:nvCxnSpPr>
        <p:spPr>
          <a:xfrm flipH="1">
            <a:off x="7988997" y="510616"/>
            <a:ext cx="1203399" cy="207469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tangle 42">
            <a:extLst>
              <a:ext uri="{FF2B5EF4-FFF2-40B4-BE49-F238E27FC236}">
                <a16:creationId xmlns:a16="http://schemas.microsoft.com/office/drawing/2014/main" id="{11BFDB07-EAD7-4B02-9ABE-64E211641D68}"/>
              </a:ext>
            </a:extLst>
          </p:cNvPr>
          <p:cNvSpPr/>
          <p:nvPr/>
        </p:nvSpPr>
        <p:spPr>
          <a:xfrm>
            <a:off x="8715399" y="6122895"/>
            <a:ext cx="1761565" cy="546847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6D533B2-C365-49ED-9810-04C80C368CDC}"/>
              </a:ext>
            </a:extLst>
          </p:cNvPr>
          <p:cNvSpPr txBox="1"/>
          <p:nvPr/>
        </p:nvSpPr>
        <p:spPr>
          <a:xfrm>
            <a:off x="8814329" y="6227446"/>
            <a:ext cx="1662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Shoreline Index</a:t>
            </a:r>
            <a:endParaRPr lang="en-US" dirty="0">
              <a:solidFill>
                <a:prstClr val="white"/>
              </a:solidFill>
              <a:latin typeface="Corbel" panose="020B0503020204020204"/>
            </a:endParaRP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32A5B11B-C6A6-4C5C-97B3-332EA815E538}"/>
              </a:ext>
            </a:extLst>
          </p:cNvPr>
          <p:cNvCxnSpPr>
            <a:cxnSpLocks/>
            <a:stCxn id="43" idx="0"/>
            <a:endCxn id="12" idx="5"/>
          </p:cNvCxnSpPr>
          <p:nvPr/>
        </p:nvCxnSpPr>
        <p:spPr>
          <a:xfrm flipH="1" flipV="1">
            <a:off x="6381593" y="4948216"/>
            <a:ext cx="3214588" cy="1174679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 45">
            <a:extLst>
              <a:ext uri="{FF2B5EF4-FFF2-40B4-BE49-F238E27FC236}">
                <a16:creationId xmlns:a16="http://schemas.microsoft.com/office/drawing/2014/main" id="{11BFDB07-EAD7-4B02-9ABE-64E211641D68}"/>
              </a:ext>
            </a:extLst>
          </p:cNvPr>
          <p:cNvSpPr/>
          <p:nvPr/>
        </p:nvSpPr>
        <p:spPr>
          <a:xfrm>
            <a:off x="1825456" y="5059683"/>
            <a:ext cx="1761565" cy="546847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6D533B2-C365-49ED-9810-04C80C368CDC}"/>
              </a:ext>
            </a:extLst>
          </p:cNvPr>
          <p:cNvSpPr txBox="1"/>
          <p:nvPr/>
        </p:nvSpPr>
        <p:spPr>
          <a:xfrm>
            <a:off x="1956508" y="5137149"/>
            <a:ext cx="1407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Water Temp.</a:t>
            </a:r>
            <a:endParaRPr lang="en-US" dirty="0">
              <a:solidFill>
                <a:prstClr val="white"/>
              </a:solidFill>
              <a:latin typeface="Corbel" panose="020B0503020204020204"/>
            </a:endParaRP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32A5B11B-C6A6-4C5C-97B3-332EA815E538}"/>
              </a:ext>
            </a:extLst>
          </p:cNvPr>
          <p:cNvCxnSpPr>
            <a:cxnSpLocks/>
            <a:stCxn id="46" idx="0"/>
            <a:endCxn id="12" idx="2"/>
          </p:cNvCxnSpPr>
          <p:nvPr/>
        </p:nvCxnSpPr>
        <p:spPr>
          <a:xfrm flipV="1">
            <a:off x="2706239" y="4771466"/>
            <a:ext cx="1761564" cy="288217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49">
            <a:extLst>
              <a:ext uri="{FF2B5EF4-FFF2-40B4-BE49-F238E27FC236}">
                <a16:creationId xmlns:a16="http://schemas.microsoft.com/office/drawing/2014/main" id="{11BFDB07-EAD7-4B02-9ABE-64E211641D68}"/>
              </a:ext>
            </a:extLst>
          </p:cNvPr>
          <p:cNvSpPr/>
          <p:nvPr/>
        </p:nvSpPr>
        <p:spPr>
          <a:xfrm>
            <a:off x="8691151" y="4439665"/>
            <a:ext cx="1761565" cy="546847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36D533B2-C365-49ED-9810-04C80C368CDC}"/>
              </a:ext>
            </a:extLst>
          </p:cNvPr>
          <p:cNvSpPr txBox="1"/>
          <p:nvPr/>
        </p:nvSpPr>
        <p:spPr>
          <a:xfrm>
            <a:off x="8729812" y="4560688"/>
            <a:ext cx="15476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Mean Depth</a:t>
            </a:r>
            <a:endParaRPr lang="en-US" dirty="0">
              <a:solidFill>
                <a:prstClr val="white"/>
              </a:solidFill>
              <a:latin typeface="Corbel" panose="020B0503020204020204"/>
            </a:endParaRP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32A5B11B-C6A6-4C5C-97B3-332EA815E538}"/>
              </a:ext>
            </a:extLst>
          </p:cNvPr>
          <p:cNvCxnSpPr>
            <a:cxnSpLocks/>
            <a:stCxn id="50" idx="0"/>
            <a:endCxn id="12" idx="6"/>
          </p:cNvCxnSpPr>
          <p:nvPr/>
        </p:nvCxnSpPr>
        <p:spPr>
          <a:xfrm flipH="1">
            <a:off x="6642851" y="4439664"/>
            <a:ext cx="2929083" cy="226466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A8FC1F37-1046-486F-B150-22CC7A03731C}"/>
              </a:ext>
            </a:extLst>
          </p:cNvPr>
          <p:cNvSpPr txBox="1"/>
          <p:nvPr/>
        </p:nvSpPr>
        <p:spPr>
          <a:xfrm>
            <a:off x="3203952" y="5279507"/>
            <a:ext cx="219932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defTabSz="457200"/>
            <a:r>
              <a:rPr lang="en-US" sz="1200" dirty="0" err="1">
                <a:solidFill>
                  <a:prstClr val="white"/>
                </a:solidFill>
                <a:latin typeface="Corbel" panose="020B0503020204020204"/>
              </a:rPr>
              <a:t>i</a:t>
            </a:r>
            <a:endParaRPr lang="en-US" sz="1200" dirty="0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02B90085-DDA9-4C80-877A-B66B8C0D49EA}"/>
              </a:ext>
            </a:extLst>
          </p:cNvPr>
          <p:cNvSpPr/>
          <p:nvPr/>
        </p:nvSpPr>
        <p:spPr>
          <a:xfrm>
            <a:off x="3274250" y="1880517"/>
            <a:ext cx="4055759" cy="914906"/>
          </a:xfrm>
          <a:prstGeom prst="ellipse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838B782F-6C37-4E63-B357-39ED6B1D5181}"/>
              </a:ext>
            </a:extLst>
          </p:cNvPr>
          <p:cNvSpPr txBox="1"/>
          <p:nvPr/>
        </p:nvSpPr>
        <p:spPr>
          <a:xfrm>
            <a:off x="3629710" y="1968838"/>
            <a:ext cx="34932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Biomass Density (kg/ha</a:t>
            </a:r>
            <a:r>
              <a:rPr lang="en-US" dirty="0" smtClean="0">
                <a:solidFill>
                  <a:prstClr val="white"/>
                </a:solidFill>
                <a:latin typeface="Corbel" panose="020B0503020204020204"/>
              </a:rPr>
              <a:t>)</a:t>
            </a:r>
          </a:p>
          <a:p>
            <a:pPr defTabSz="457200"/>
            <a:r>
              <a:rPr lang="en-US" dirty="0" smtClean="0">
                <a:solidFill>
                  <a:prstClr val="white"/>
                </a:solidFill>
                <a:latin typeface="Corbel" panose="020B0503020204020204"/>
              </a:rPr>
              <a:t>Constant through sampling season</a:t>
            </a:r>
            <a:endParaRPr lang="en-US" dirty="0">
              <a:solidFill>
                <a:prstClr val="white"/>
              </a:solidFill>
              <a:latin typeface="Corbel" panose="020B0503020204020204"/>
            </a:endParaRP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414E96B6-FFD1-4421-B0AF-7AD2757FD7FB}"/>
              </a:ext>
            </a:extLst>
          </p:cNvPr>
          <p:cNvCxnSpPr>
            <a:cxnSpLocks/>
            <a:stCxn id="75" idx="1"/>
            <a:endCxn id="63" idx="6"/>
          </p:cNvCxnSpPr>
          <p:nvPr/>
        </p:nvCxnSpPr>
        <p:spPr>
          <a:xfrm flipH="1">
            <a:off x="7330009" y="2047826"/>
            <a:ext cx="832097" cy="290144"/>
          </a:xfrm>
          <a:prstGeom prst="straightConnector1">
            <a:avLst/>
          </a:prstGeom>
          <a:ln w="571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414E96B6-FFD1-4421-B0AF-7AD2757FD7FB}"/>
              </a:ext>
            </a:extLst>
          </p:cNvPr>
          <p:cNvCxnSpPr>
            <a:cxnSpLocks/>
            <a:stCxn id="4" idx="5"/>
          </p:cNvCxnSpPr>
          <p:nvPr/>
        </p:nvCxnSpPr>
        <p:spPr>
          <a:xfrm>
            <a:off x="5513337" y="1463956"/>
            <a:ext cx="2594055" cy="41417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Rectangle 73">
            <a:extLst>
              <a:ext uri="{FF2B5EF4-FFF2-40B4-BE49-F238E27FC236}">
                <a16:creationId xmlns:a16="http://schemas.microsoft.com/office/drawing/2014/main" id="{F46B18B4-5C39-497B-BA5E-9A75C91B150B}"/>
              </a:ext>
            </a:extLst>
          </p:cNvPr>
          <p:cNvSpPr/>
          <p:nvPr/>
        </p:nvSpPr>
        <p:spPr>
          <a:xfrm>
            <a:off x="8163896" y="1347624"/>
            <a:ext cx="4028103" cy="1273585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DBA529D9-1068-405F-95D2-E69BFAE06994}"/>
              </a:ext>
            </a:extLst>
          </p:cNvPr>
          <p:cNvSpPr txBox="1"/>
          <p:nvPr/>
        </p:nvSpPr>
        <p:spPr>
          <a:xfrm>
            <a:off x="8162106" y="1447661"/>
            <a:ext cx="38932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Length-specific </a:t>
            </a:r>
            <a:r>
              <a:rPr lang="en-US" dirty="0" smtClean="0">
                <a:solidFill>
                  <a:prstClr val="white"/>
                </a:solidFill>
                <a:latin typeface="Corbel" panose="020B0503020204020204"/>
              </a:rPr>
              <a:t>weight:</a:t>
            </a:r>
          </a:p>
          <a:p>
            <a:pPr defTabSz="457200"/>
            <a:r>
              <a:rPr lang="en-US" dirty="0" smtClean="0">
                <a:solidFill>
                  <a:prstClr val="white"/>
                </a:solidFill>
                <a:latin typeface="Corbel" panose="020B0503020204020204"/>
              </a:rPr>
              <a:t>Sum(mean weight for length bin </a:t>
            </a:r>
            <a:r>
              <a:rPr lang="en-US" dirty="0" err="1" smtClean="0">
                <a:solidFill>
                  <a:prstClr val="white"/>
                </a:solidFill>
                <a:latin typeface="Corbel" panose="020B0503020204020204"/>
              </a:rPr>
              <a:t>i</a:t>
            </a:r>
            <a:r>
              <a:rPr lang="en-US" dirty="0" smtClean="0">
                <a:solidFill>
                  <a:prstClr val="white"/>
                </a:solidFill>
                <a:latin typeface="Corbel" panose="020B0503020204020204"/>
              </a:rPr>
              <a:t> * 	 	 proportion of length bin </a:t>
            </a:r>
            <a:r>
              <a:rPr lang="en-US" dirty="0" err="1" smtClean="0">
                <a:solidFill>
                  <a:prstClr val="white"/>
                </a:solidFill>
                <a:latin typeface="Corbel" panose="020B0503020204020204"/>
              </a:rPr>
              <a:t>i</a:t>
            </a:r>
            <a:r>
              <a:rPr lang="en-US" dirty="0" smtClean="0">
                <a:solidFill>
                  <a:prstClr val="white"/>
                </a:solidFill>
                <a:latin typeface="Corbel" panose="020B0503020204020204"/>
              </a:rPr>
              <a:t> * </a:t>
            </a:r>
          </a:p>
          <a:p>
            <a:pPr defTabSz="457200"/>
            <a:r>
              <a:rPr lang="en-US" dirty="0" smtClean="0">
                <a:solidFill>
                  <a:prstClr val="white"/>
                </a:solidFill>
                <a:latin typeface="Corbel" panose="020B0503020204020204"/>
              </a:rPr>
              <a:t>	 N-hat)</a:t>
            </a:r>
            <a:endParaRPr lang="en-US" dirty="0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A8FC1F37-1046-486F-B150-22CC7A03731C}"/>
              </a:ext>
            </a:extLst>
          </p:cNvPr>
          <p:cNvSpPr txBox="1"/>
          <p:nvPr/>
        </p:nvSpPr>
        <p:spPr>
          <a:xfrm>
            <a:off x="6030836" y="4848012"/>
            <a:ext cx="219932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defTabSz="457200"/>
            <a:r>
              <a:rPr lang="en-US" sz="1200" dirty="0" err="1">
                <a:solidFill>
                  <a:prstClr val="white"/>
                </a:solidFill>
                <a:latin typeface="Corbel" panose="020B0503020204020204"/>
              </a:rPr>
              <a:t>i</a:t>
            </a:r>
            <a:endParaRPr lang="en-US" sz="1200" dirty="0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E2AD76FB-B27A-4C7B-B55E-397BB9DC01F2}"/>
              </a:ext>
            </a:extLst>
          </p:cNvPr>
          <p:cNvSpPr/>
          <p:nvPr/>
        </p:nvSpPr>
        <p:spPr>
          <a:xfrm>
            <a:off x="6771221" y="4351191"/>
            <a:ext cx="3928310" cy="2318551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0775C044-A2D5-4C5C-8F76-2D89DAEDDE0D}"/>
              </a:ext>
            </a:extLst>
          </p:cNvPr>
          <p:cNvSpPr txBox="1"/>
          <p:nvPr/>
        </p:nvSpPr>
        <p:spPr>
          <a:xfrm>
            <a:off x="7683688" y="4041366"/>
            <a:ext cx="3520339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457200"/>
            <a:r>
              <a:rPr lang="en-US" b="1" dirty="0" smtClean="0">
                <a:solidFill>
                  <a:srgbClr val="FF0000"/>
                </a:solidFill>
                <a:latin typeface="Corbel" panose="020B0503020204020204"/>
              </a:rPr>
              <a:t>LAKE-SPECIFIC VARIABLES</a:t>
            </a:r>
            <a:endParaRPr lang="en-US" b="1" dirty="0">
              <a:solidFill>
                <a:srgbClr val="FF0000"/>
              </a:solidFill>
              <a:latin typeface="Corbel" panose="020B0503020204020204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0775C044-A2D5-4C5C-8F76-2D89DAEDDE0D}"/>
              </a:ext>
            </a:extLst>
          </p:cNvPr>
          <p:cNvSpPr txBox="1"/>
          <p:nvPr/>
        </p:nvSpPr>
        <p:spPr>
          <a:xfrm>
            <a:off x="1724450" y="5597610"/>
            <a:ext cx="2070807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457200"/>
            <a:r>
              <a:rPr lang="en-US" b="1" dirty="0" smtClean="0">
                <a:solidFill>
                  <a:srgbClr val="FF0000"/>
                </a:solidFill>
                <a:latin typeface="Corbel" panose="020B0503020204020204"/>
              </a:rPr>
              <a:t>SAMPLE-SPECIFIC VARIABLE</a:t>
            </a:r>
            <a:endParaRPr lang="en-US" b="1" dirty="0">
              <a:solidFill>
                <a:srgbClr val="FF0000"/>
              </a:solidFill>
              <a:latin typeface="Corbel" panose="020B0503020204020204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0775C044-A2D5-4C5C-8F76-2D89DAEDDE0D}"/>
              </a:ext>
            </a:extLst>
          </p:cNvPr>
          <p:cNvSpPr txBox="1"/>
          <p:nvPr/>
        </p:nvSpPr>
        <p:spPr>
          <a:xfrm>
            <a:off x="4389766" y="5309133"/>
            <a:ext cx="2051630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457200"/>
            <a:r>
              <a:rPr lang="en-US" b="1" dirty="0" smtClean="0">
                <a:solidFill>
                  <a:srgbClr val="FF0000"/>
                </a:solidFill>
                <a:latin typeface="Corbel" panose="020B0503020204020204"/>
              </a:rPr>
              <a:t>SAMPLE-SPECIFIC VARIABLE</a:t>
            </a:r>
            <a:endParaRPr lang="en-US" b="1" dirty="0">
              <a:solidFill>
                <a:srgbClr val="FF0000"/>
              </a:solidFill>
              <a:latin typeface="Corbel" panose="020B0503020204020204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73C004A8-3D30-46FC-AF11-342BC5D31339}"/>
              </a:ext>
            </a:extLst>
          </p:cNvPr>
          <p:cNvSpPr txBox="1"/>
          <p:nvPr/>
        </p:nvSpPr>
        <p:spPr>
          <a:xfrm>
            <a:off x="10142143" y="577710"/>
            <a:ext cx="1877437" cy="369332"/>
          </a:xfrm>
          <a:prstGeom prst="rect">
            <a:avLst/>
          </a:prstGeom>
          <a:noFill/>
          <a:ln w="28575">
            <a:noFill/>
          </a:ln>
        </p:spPr>
        <p:txBody>
          <a:bodyPr wrap="none" rtlCol="0">
            <a:spAutoFit/>
          </a:bodyPr>
          <a:lstStyle/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Observation error</a:t>
            </a:r>
          </a:p>
        </p:txBody>
      </p: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3F80229C-D1CA-4D32-B4A0-1260469B2263}"/>
              </a:ext>
            </a:extLst>
          </p:cNvPr>
          <p:cNvCxnSpPr>
            <a:cxnSpLocks/>
            <a:stCxn id="82" idx="2"/>
            <a:endCxn id="74" idx="0"/>
          </p:cNvCxnSpPr>
          <p:nvPr/>
        </p:nvCxnSpPr>
        <p:spPr>
          <a:xfrm flipH="1">
            <a:off x="10177948" y="952270"/>
            <a:ext cx="880536" cy="395354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Rectangle: Rounded Corners 70">
            <a:extLst>
              <a:ext uri="{FF2B5EF4-FFF2-40B4-BE49-F238E27FC236}">
                <a16:creationId xmlns:a16="http://schemas.microsoft.com/office/drawing/2014/main" id="{C3FC6AA9-9A34-4B86-8103-AEF3CC9B3B02}"/>
              </a:ext>
            </a:extLst>
          </p:cNvPr>
          <p:cNvSpPr/>
          <p:nvPr/>
        </p:nvSpPr>
        <p:spPr>
          <a:xfrm>
            <a:off x="10131114" y="582938"/>
            <a:ext cx="1854739" cy="369332"/>
          </a:xfrm>
          <a:prstGeom prst="round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</p:spTree>
    <p:extLst>
      <p:ext uri="{BB962C8B-B14F-4D97-AF65-F5344CB8AC3E}">
        <p14:creationId xmlns:p14="http://schemas.microsoft.com/office/powerpoint/2010/main" val="21009221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val 10">
            <a:extLst>
              <a:ext uri="{FF2B5EF4-FFF2-40B4-BE49-F238E27FC236}">
                <a16:creationId xmlns:a16="http://schemas.microsoft.com/office/drawing/2014/main" id="{231B65B5-8988-4F1C-BCFB-1F067383ECE9}"/>
              </a:ext>
            </a:extLst>
          </p:cNvPr>
          <p:cNvSpPr/>
          <p:nvPr/>
        </p:nvSpPr>
        <p:spPr>
          <a:xfrm>
            <a:off x="8406423" y="2736735"/>
            <a:ext cx="1864658" cy="646331"/>
          </a:xfrm>
          <a:prstGeom prst="ellipse">
            <a:avLst/>
          </a:prstGeom>
          <a:noFill/>
          <a:ln w="28575">
            <a:solidFill>
              <a:srgbClr val="06EE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002F300-DD30-4983-A385-056895A2EA2F}"/>
              </a:ext>
            </a:extLst>
          </p:cNvPr>
          <p:cNvSpPr txBox="1"/>
          <p:nvPr/>
        </p:nvSpPr>
        <p:spPr>
          <a:xfrm>
            <a:off x="8724532" y="2861351"/>
            <a:ext cx="1326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Catchability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0AE7AEB-024B-438B-97EB-1E7C1DBB946D}"/>
              </a:ext>
            </a:extLst>
          </p:cNvPr>
          <p:cNvSpPr/>
          <p:nvPr/>
        </p:nvSpPr>
        <p:spPr>
          <a:xfrm>
            <a:off x="2762274" y="2821987"/>
            <a:ext cx="1690937" cy="788894"/>
          </a:xfrm>
          <a:prstGeom prst="ellipse">
            <a:avLst/>
          </a:prstGeom>
          <a:noFill/>
          <a:ln w="28575">
            <a:solidFill>
              <a:srgbClr val="06EE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526A259-78DB-4821-BF9B-175198783B25}"/>
              </a:ext>
            </a:extLst>
          </p:cNvPr>
          <p:cNvSpPr txBox="1"/>
          <p:nvPr/>
        </p:nvSpPr>
        <p:spPr>
          <a:xfrm>
            <a:off x="3039028" y="2893269"/>
            <a:ext cx="1137427" cy="646331"/>
          </a:xfrm>
          <a:prstGeom prst="rect">
            <a:avLst/>
          </a:prstGeom>
          <a:noFill/>
          <a:ln w="28575">
            <a:noFill/>
          </a:ln>
        </p:spPr>
        <p:txBody>
          <a:bodyPr wrap="none" rtlCol="0">
            <a:spAutoFit/>
          </a:bodyPr>
          <a:lstStyle/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Expected </a:t>
            </a:r>
          </a:p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Log CPUE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42450E2-0D74-4162-BA81-02517106F54C}"/>
              </a:ext>
            </a:extLst>
          </p:cNvPr>
          <p:cNvSpPr/>
          <p:nvPr/>
        </p:nvSpPr>
        <p:spPr>
          <a:xfrm>
            <a:off x="9338753" y="667870"/>
            <a:ext cx="1007440" cy="465046"/>
          </a:xfrm>
          <a:prstGeom prst="ellipse">
            <a:avLst/>
          </a:prstGeom>
          <a:noFill/>
          <a:ln w="28575">
            <a:solidFill>
              <a:srgbClr val="0DF3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0DB2DEC-2B48-4241-AB97-F243E37F34E5}"/>
              </a:ext>
            </a:extLst>
          </p:cNvPr>
          <p:cNvSpPr txBox="1"/>
          <p:nvPr/>
        </p:nvSpPr>
        <p:spPr>
          <a:xfrm>
            <a:off x="9662900" y="744121"/>
            <a:ext cx="431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dirty="0" smtClean="0">
                <a:solidFill>
                  <a:prstClr val="white"/>
                </a:solidFill>
                <a:latin typeface="Corbel" panose="020B0503020204020204"/>
              </a:rPr>
              <a:t>B5</a:t>
            </a:r>
            <a:endParaRPr lang="en-US" dirty="0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A3C8D8D-4456-4CA9-A98D-6BAF06D128D4}"/>
              </a:ext>
            </a:extLst>
          </p:cNvPr>
          <p:cNvSpPr/>
          <p:nvPr/>
        </p:nvSpPr>
        <p:spPr>
          <a:xfrm>
            <a:off x="7466000" y="624642"/>
            <a:ext cx="929404" cy="465046"/>
          </a:xfrm>
          <a:prstGeom prst="ellipse">
            <a:avLst/>
          </a:prstGeom>
          <a:noFill/>
          <a:ln w="28575">
            <a:solidFill>
              <a:srgbClr val="0DF3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7AA05C6-B1B3-42D7-9C89-2E088ED7DC9A}"/>
              </a:ext>
            </a:extLst>
          </p:cNvPr>
          <p:cNvSpPr txBox="1"/>
          <p:nvPr/>
        </p:nvSpPr>
        <p:spPr>
          <a:xfrm>
            <a:off x="7755807" y="690345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B1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3DBC1BF-3532-444E-A36B-39ADB149B2D1}"/>
              </a:ext>
            </a:extLst>
          </p:cNvPr>
          <p:cNvSpPr/>
          <p:nvPr/>
        </p:nvSpPr>
        <p:spPr>
          <a:xfrm>
            <a:off x="5810059" y="641404"/>
            <a:ext cx="946444" cy="465046"/>
          </a:xfrm>
          <a:prstGeom prst="ellipse">
            <a:avLst/>
          </a:prstGeom>
          <a:noFill/>
          <a:ln w="28575">
            <a:solidFill>
              <a:srgbClr val="0DF3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C513E9B-533D-46FA-B931-2040760A4BCF}"/>
              </a:ext>
            </a:extLst>
          </p:cNvPr>
          <p:cNvSpPr txBox="1"/>
          <p:nvPr/>
        </p:nvSpPr>
        <p:spPr>
          <a:xfrm>
            <a:off x="6122466" y="702109"/>
            <a:ext cx="439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B0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30822FB-7B0C-43A6-B56A-2E598BACB38B}"/>
              </a:ext>
            </a:extLst>
          </p:cNvPr>
          <p:cNvSpPr/>
          <p:nvPr/>
        </p:nvSpPr>
        <p:spPr>
          <a:xfrm>
            <a:off x="4610034" y="3784085"/>
            <a:ext cx="960512" cy="457669"/>
          </a:xfrm>
          <a:prstGeom prst="ellipse">
            <a:avLst/>
          </a:prstGeom>
          <a:noFill/>
          <a:ln w="28575">
            <a:solidFill>
              <a:srgbClr val="F60A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A23E14A-AA14-4D24-A52C-B494A5C4C245}"/>
              </a:ext>
            </a:extLst>
          </p:cNvPr>
          <p:cNvSpPr txBox="1"/>
          <p:nvPr/>
        </p:nvSpPr>
        <p:spPr>
          <a:xfrm>
            <a:off x="4854570" y="3823754"/>
            <a:ext cx="498855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tau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CDEC593-AC68-4174-9431-DBB98D6F18EA}"/>
              </a:ext>
            </a:extLst>
          </p:cNvPr>
          <p:cNvSpPr/>
          <p:nvPr/>
        </p:nvSpPr>
        <p:spPr>
          <a:xfrm>
            <a:off x="3566290" y="4391354"/>
            <a:ext cx="1524000" cy="564776"/>
          </a:xfrm>
          <a:prstGeom prst="ellipse">
            <a:avLst/>
          </a:prstGeom>
          <a:noFill/>
          <a:ln w="28575">
            <a:solidFill>
              <a:srgbClr val="F60A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A0024EC-06E3-467A-A7FA-B6FFBBD56084}"/>
              </a:ext>
            </a:extLst>
          </p:cNvPr>
          <p:cNvSpPr txBox="1"/>
          <p:nvPr/>
        </p:nvSpPr>
        <p:spPr>
          <a:xfrm>
            <a:off x="3785516" y="4478123"/>
            <a:ext cx="1137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Log CPUE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4200BAD-FBD3-4095-99A3-837940BBA5A7}"/>
              </a:ext>
            </a:extLst>
          </p:cNvPr>
          <p:cNvSpPr/>
          <p:nvPr/>
        </p:nvSpPr>
        <p:spPr>
          <a:xfrm>
            <a:off x="10031628" y="5171454"/>
            <a:ext cx="1524000" cy="564776"/>
          </a:xfrm>
          <a:prstGeom prst="ellipse">
            <a:avLst/>
          </a:prstGeom>
          <a:noFill/>
          <a:ln w="28575">
            <a:solidFill>
              <a:srgbClr val="F60A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13C4F40-E8E1-4E15-AF54-CB1735AE6CCC}"/>
              </a:ext>
            </a:extLst>
          </p:cNvPr>
          <p:cNvSpPr txBox="1"/>
          <p:nvPr/>
        </p:nvSpPr>
        <p:spPr>
          <a:xfrm>
            <a:off x="10184562" y="5257079"/>
            <a:ext cx="12650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dirty="0" smtClean="0">
                <a:solidFill>
                  <a:prstClr val="white"/>
                </a:solidFill>
                <a:latin typeface="Corbel" panose="020B0503020204020204"/>
              </a:rPr>
              <a:t>MAX depth</a:t>
            </a:r>
            <a:endParaRPr lang="en-US" dirty="0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63C5BE7-6630-4684-9A69-D1AD1A10614D}"/>
              </a:ext>
            </a:extLst>
          </p:cNvPr>
          <p:cNvSpPr/>
          <p:nvPr/>
        </p:nvSpPr>
        <p:spPr>
          <a:xfrm>
            <a:off x="8362845" y="5197399"/>
            <a:ext cx="1524000" cy="564776"/>
          </a:xfrm>
          <a:prstGeom prst="ellipse">
            <a:avLst/>
          </a:prstGeom>
          <a:noFill/>
          <a:ln w="28575">
            <a:solidFill>
              <a:srgbClr val="F60A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6DD7961-B7E1-4534-A7D4-FF8CFBDAEAF4}"/>
              </a:ext>
            </a:extLst>
          </p:cNvPr>
          <p:cNvSpPr txBox="1"/>
          <p:nvPr/>
        </p:nvSpPr>
        <p:spPr>
          <a:xfrm>
            <a:off x="8497865" y="5279888"/>
            <a:ext cx="13676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dirty="0" smtClean="0">
                <a:solidFill>
                  <a:prstClr val="white"/>
                </a:solidFill>
                <a:latin typeface="Corbel" panose="020B0503020204020204"/>
              </a:rPr>
              <a:t>Mean Depth</a:t>
            </a:r>
            <a:endParaRPr lang="en-US" dirty="0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E5B8571-80B4-4E83-A57C-13B6853260E4}"/>
              </a:ext>
            </a:extLst>
          </p:cNvPr>
          <p:cNvSpPr/>
          <p:nvPr/>
        </p:nvSpPr>
        <p:spPr>
          <a:xfrm>
            <a:off x="2157058" y="680434"/>
            <a:ext cx="1324271" cy="650593"/>
          </a:xfrm>
          <a:prstGeom prst="ellipse">
            <a:avLst/>
          </a:prstGeom>
          <a:noFill/>
          <a:ln w="28575">
            <a:solidFill>
              <a:srgbClr val="0DF3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455C22E-8964-4DD6-9124-239C6368C080}"/>
              </a:ext>
            </a:extLst>
          </p:cNvPr>
          <p:cNvSpPr txBox="1"/>
          <p:nvPr/>
        </p:nvSpPr>
        <p:spPr>
          <a:xfrm>
            <a:off x="2455904" y="818949"/>
            <a:ext cx="756938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Log N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2B75963-9B0E-4E57-B4B2-48F1396DA7C0}"/>
              </a:ext>
            </a:extLst>
          </p:cNvPr>
          <p:cNvSpPr/>
          <p:nvPr/>
        </p:nvSpPr>
        <p:spPr>
          <a:xfrm>
            <a:off x="1529590" y="4761435"/>
            <a:ext cx="1933687" cy="954107"/>
          </a:xfrm>
          <a:prstGeom prst="ellipse">
            <a:avLst/>
          </a:prstGeom>
          <a:noFill/>
          <a:ln w="38100">
            <a:solidFill>
              <a:srgbClr val="F60A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8E03960-E865-4EAC-A23F-1E1CA4A586A5}"/>
              </a:ext>
            </a:extLst>
          </p:cNvPr>
          <p:cNvSpPr txBox="1"/>
          <p:nvPr/>
        </p:nvSpPr>
        <p:spPr>
          <a:xfrm>
            <a:off x="1678149" y="4954085"/>
            <a:ext cx="1567203" cy="6649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Log Schnabel estimate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CD1D23C-7A13-492B-ADF3-AA67E6580D27}"/>
              </a:ext>
            </a:extLst>
          </p:cNvPr>
          <p:cNvSpPr/>
          <p:nvPr/>
        </p:nvSpPr>
        <p:spPr>
          <a:xfrm>
            <a:off x="5144883" y="5678863"/>
            <a:ext cx="1819835" cy="927393"/>
          </a:xfrm>
          <a:prstGeom prst="ellipse">
            <a:avLst/>
          </a:prstGeom>
          <a:noFill/>
          <a:ln w="28575">
            <a:solidFill>
              <a:srgbClr val="F60A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C226F70-932C-4ACD-81E0-15ABA734583A}"/>
              </a:ext>
            </a:extLst>
          </p:cNvPr>
          <p:cNvSpPr txBox="1"/>
          <p:nvPr/>
        </p:nvSpPr>
        <p:spPr>
          <a:xfrm>
            <a:off x="5183700" y="5845164"/>
            <a:ext cx="17500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/>
            <a:r>
              <a:rPr lang="en-US" dirty="0" err="1">
                <a:solidFill>
                  <a:prstClr val="white"/>
                </a:solidFill>
                <a:latin typeface="Corbel" panose="020B0503020204020204"/>
              </a:rPr>
              <a:t>sd</a:t>
            </a:r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 Log Schnabel estimate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388CE40-7F0F-47B3-B5D4-55BFF5DC9038}"/>
              </a:ext>
            </a:extLst>
          </p:cNvPr>
          <p:cNvCxnSpPr>
            <a:cxnSpLocks/>
            <a:stCxn id="12" idx="4"/>
            <a:endCxn id="11" idx="7"/>
          </p:cNvCxnSpPr>
          <p:nvPr/>
        </p:nvCxnSpPr>
        <p:spPr>
          <a:xfrm>
            <a:off x="9842474" y="1132917"/>
            <a:ext cx="155535" cy="1698471"/>
          </a:xfrm>
          <a:prstGeom prst="straightConnector1">
            <a:avLst/>
          </a:prstGeom>
          <a:ln w="19050">
            <a:solidFill>
              <a:srgbClr val="0DF35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9D7C6BE6-E560-453E-8DA2-608AD0001C7E}"/>
              </a:ext>
            </a:extLst>
          </p:cNvPr>
          <p:cNvCxnSpPr>
            <a:cxnSpLocks/>
            <a:stCxn id="7" idx="4"/>
          </p:cNvCxnSpPr>
          <p:nvPr/>
        </p:nvCxnSpPr>
        <p:spPr>
          <a:xfrm>
            <a:off x="7930702" y="1089688"/>
            <a:ext cx="1384014" cy="1681259"/>
          </a:xfrm>
          <a:prstGeom prst="straightConnector1">
            <a:avLst/>
          </a:prstGeom>
          <a:ln w="19050">
            <a:solidFill>
              <a:srgbClr val="0DF35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3C27485F-E68F-445E-9DAF-26A7FD9EB532}"/>
              </a:ext>
            </a:extLst>
          </p:cNvPr>
          <p:cNvCxnSpPr>
            <a:cxnSpLocks/>
            <a:stCxn id="6" idx="4"/>
            <a:endCxn id="11" idx="1"/>
          </p:cNvCxnSpPr>
          <p:nvPr/>
        </p:nvCxnSpPr>
        <p:spPr>
          <a:xfrm>
            <a:off x="6283281" y="1106450"/>
            <a:ext cx="2396215" cy="1724938"/>
          </a:xfrm>
          <a:prstGeom prst="straightConnector1">
            <a:avLst/>
          </a:prstGeom>
          <a:ln w="19050">
            <a:solidFill>
              <a:srgbClr val="0DF35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11DF7345-6B5A-4203-8B15-23BBD25DB2B7}"/>
              </a:ext>
            </a:extLst>
          </p:cNvPr>
          <p:cNvCxnSpPr>
            <a:cxnSpLocks/>
            <a:stCxn id="11" idx="2"/>
            <a:endCxn id="10" idx="6"/>
          </p:cNvCxnSpPr>
          <p:nvPr/>
        </p:nvCxnSpPr>
        <p:spPr>
          <a:xfrm flipH="1">
            <a:off x="4453211" y="3059901"/>
            <a:ext cx="3953212" cy="156533"/>
          </a:xfrm>
          <a:prstGeom prst="straightConnector1">
            <a:avLst/>
          </a:prstGeom>
          <a:ln>
            <a:solidFill>
              <a:srgbClr val="06EEF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A0B1EE00-DFD0-4056-B1C6-E825451E9AF1}"/>
              </a:ext>
            </a:extLst>
          </p:cNvPr>
          <p:cNvCxnSpPr>
            <a:cxnSpLocks/>
            <a:stCxn id="5" idx="4"/>
            <a:endCxn id="15" idx="6"/>
          </p:cNvCxnSpPr>
          <p:nvPr/>
        </p:nvCxnSpPr>
        <p:spPr>
          <a:xfrm>
            <a:off x="5090290" y="4241754"/>
            <a:ext cx="0" cy="431988"/>
          </a:xfrm>
          <a:prstGeom prst="straightConnector1">
            <a:avLst/>
          </a:prstGeom>
          <a:ln w="19050">
            <a:solidFill>
              <a:srgbClr val="F60AD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8BF9BFD5-A51E-4F56-A4B4-0025EE784BF3}"/>
              </a:ext>
            </a:extLst>
          </p:cNvPr>
          <p:cNvCxnSpPr>
            <a:cxnSpLocks/>
            <a:stCxn id="61" idx="6"/>
            <a:endCxn id="11" idx="3"/>
          </p:cNvCxnSpPr>
          <p:nvPr/>
        </p:nvCxnSpPr>
        <p:spPr>
          <a:xfrm flipV="1">
            <a:off x="7387426" y="3288413"/>
            <a:ext cx="1292070" cy="527558"/>
          </a:xfrm>
          <a:prstGeom prst="straightConnector1">
            <a:avLst/>
          </a:prstGeom>
          <a:ln w="19050">
            <a:solidFill>
              <a:srgbClr val="F60AD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A1A5CC4A-2A0D-4E25-9949-93A34FDAFCE2}"/>
              </a:ext>
            </a:extLst>
          </p:cNvPr>
          <p:cNvCxnSpPr>
            <a:cxnSpLocks/>
            <a:stCxn id="57" idx="0"/>
            <a:endCxn id="11" idx="5"/>
          </p:cNvCxnSpPr>
          <p:nvPr/>
        </p:nvCxnSpPr>
        <p:spPr>
          <a:xfrm flipH="1" flipV="1">
            <a:off x="9998008" y="3288413"/>
            <a:ext cx="1105671" cy="712704"/>
          </a:xfrm>
          <a:prstGeom prst="straightConnector1">
            <a:avLst/>
          </a:prstGeom>
          <a:ln w="19050">
            <a:solidFill>
              <a:srgbClr val="F60AD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3F7A4350-1A7F-4BEC-8B9F-FCB342326738}"/>
              </a:ext>
            </a:extLst>
          </p:cNvPr>
          <p:cNvCxnSpPr>
            <a:cxnSpLocks/>
            <a:stCxn id="9" idx="0"/>
            <a:endCxn id="4" idx="4"/>
          </p:cNvCxnSpPr>
          <p:nvPr/>
        </p:nvCxnSpPr>
        <p:spPr>
          <a:xfrm flipV="1">
            <a:off x="2496434" y="1331027"/>
            <a:ext cx="322760" cy="3430408"/>
          </a:xfrm>
          <a:prstGeom prst="straightConnector1">
            <a:avLst/>
          </a:prstGeom>
          <a:ln w="19050">
            <a:solidFill>
              <a:srgbClr val="F60AD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85C7F2EB-26EC-455B-9B95-27ED431D4092}"/>
              </a:ext>
            </a:extLst>
          </p:cNvPr>
          <p:cNvCxnSpPr>
            <a:cxnSpLocks/>
          </p:cNvCxnSpPr>
          <p:nvPr/>
        </p:nvCxnSpPr>
        <p:spPr>
          <a:xfrm flipH="1">
            <a:off x="3223663" y="1252916"/>
            <a:ext cx="15970" cy="1631143"/>
          </a:xfrm>
          <a:prstGeom prst="straightConnector1">
            <a:avLst/>
          </a:prstGeom>
          <a:ln w="19050">
            <a:solidFill>
              <a:srgbClr val="0DF35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Oval 77">
            <a:extLst>
              <a:ext uri="{FF2B5EF4-FFF2-40B4-BE49-F238E27FC236}">
                <a16:creationId xmlns:a16="http://schemas.microsoft.com/office/drawing/2014/main" id="{86983B09-368F-45A1-910D-CD694CDBD385}"/>
              </a:ext>
            </a:extLst>
          </p:cNvPr>
          <p:cNvSpPr/>
          <p:nvPr/>
        </p:nvSpPr>
        <p:spPr>
          <a:xfrm>
            <a:off x="2900175" y="5944629"/>
            <a:ext cx="943246" cy="536845"/>
          </a:xfrm>
          <a:prstGeom prst="ellipse">
            <a:avLst/>
          </a:prstGeom>
          <a:noFill/>
          <a:ln w="28575">
            <a:solidFill>
              <a:srgbClr val="F60A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03F78F34-3315-4CFB-A0E8-5971057BE068}"/>
              </a:ext>
            </a:extLst>
          </p:cNvPr>
          <p:cNvSpPr txBox="1"/>
          <p:nvPr/>
        </p:nvSpPr>
        <p:spPr>
          <a:xfrm>
            <a:off x="3018977" y="6053731"/>
            <a:ext cx="705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tau N</a:t>
            </a:r>
          </a:p>
        </p:txBody>
      </p: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AC67594B-E005-4F6D-9F62-A4AD9550ECC4}"/>
              </a:ext>
            </a:extLst>
          </p:cNvPr>
          <p:cNvCxnSpPr>
            <a:cxnSpLocks/>
          </p:cNvCxnSpPr>
          <p:nvPr/>
        </p:nvCxnSpPr>
        <p:spPr>
          <a:xfrm flipH="1" flipV="1">
            <a:off x="3018977" y="5651500"/>
            <a:ext cx="390894" cy="293130"/>
          </a:xfrm>
          <a:prstGeom prst="straightConnector1">
            <a:avLst/>
          </a:prstGeom>
          <a:ln w="19050">
            <a:solidFill>
              <a:srgbClr val="F60AD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8EB58186-1BE7-4178-8787-D86DA512F9A3}"/>
              </a:ext>
            </a:extLst>
          </p:cNvPr>
          <p:cNvCxnSpPr>
            <a:cxnSpLocks/>
            <a:stCxn id="10" idx="4"/>
            <a:endCxn id="15" idx="0"/>
          </p:cNvCxnSpPr>
          <p:nvPr/>
        </p:nvCxnSpPr>
        <p:spPr>
          <a:xfrm>
            <a:off x="3607743" y="3610881"/>
            <a:ext cx="720547" cy="780473"/>
          </a:xfrm>
          <a:prstGeom prst="straightConnector1">
            <a:avLst/>
          </a:prstGeom>
          <a:ln w="19050">
            <a:solidFill>
              <a:srgbClr val="06EEF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39FD897A-ECAF-447B-8A93-121484745B8F}"/>
              </a:ext>
            </a:extLst>
          </p:cNvPr>
          <p:cNvCxnSpPr>
            <a:cxnSpLocks/>
          </p:cNvCxnSpPr>
          <p:nvPr/>
        </p:nvCxnSpPr>
        <p:spPr>
          <a:xfrm flipH="1">
            <a:off x="3860644" y="6016437"/>
            <a:ext cx="1336786" cy="195274"/>
          </a:xfrm>
          <a:prstGeom prst="straightConnector1">
            <a:avLst/>
          </a:prstGeom>
          <a:ln w="19050">
            <a:solidFill>
              <a:srgbClr val="F60AD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TextBox 95">
            <a:extLst>
              <a:ext uri="{FF2B5EF4-FFF2-40B4-BE49-F238E27FC236}">
                <a16:creationId xmlns:a16="http://schemas.microsoft.com/office/drawing/2014/main" id="{E79B4E88-50EB-4AA9-8027-37A518A645D8}"/>
              </a:ext>
            </a:extLst>
          </p:cNvPr>
          <p:cNvSpPr txBox="1"/>
          <p:nvPr/>
        </p:nvSpPr>
        <p:spPr>
          <a:xfrm>
            <a:off x="460997" y="744121"/>
            <a:ext cx="10502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sz="2800" dirty="0">
                <a:solidFill>
                  <a:srgbClr val="0DF354"/>
                </a:solidFill>
                <a:latin typeface="Corbel" panose="020B0503020204020204"/>
              </a:rPr>
              <a:t>Priors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BA1D808E-3C91-450B-85E4-35A688553914}"/>
              </a:ext>
            </a:extLst>
          </p:cNvPr>
          <p:cNvSpPr txBox="1"/>
          <p:nvPr/>
        </p:nvSpPr>
        <p:spPr>
          <a:xfrm>
            <a:off x="306386" y="2488608"/>
            <a:ext cx="159130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2800" dirty="0">
                <a:solidFill>
                  <a:srgbClr val="06EEFA"/>
                </a:solidFill>
                <a:latin typeface="Corbel" panose="020B0503020204020204"/>
              </a:rPr>
              <a:t>Latent Variables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E421590C-A4C3-47A3-BEBB-3F6068A9AB76}"/>
              </a:ext>
            </a:extLst>
          </p:cNvPr>
          <p:cNvSpPr txBox="1"/>
          <p:nvPr/>
        </p:nvSpPr>
        <p:spPr>
          <a:xfrm>
            <a:off x="534735" y="4954085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sz="2800" dirty="0">
                <a:solidFill>
                  <a:srgbClr val="F60AD4"/>
                </a:solidFill>
                <a:latin typeface="Corbel" panose="020B0503020204020204"/>
              </a:rPr>
              <a:t>Data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9D00F7C1-0831-4CD4-B71F-49C70A4CDA50}"/>
              </a:ext>
            </a:extLst>
          </p:cNvPr>
          <p:cNvSpPr/>
          <p:nvPr/>
        </p:nvSpPr>
        <p:spPr>
          <a:xfrm>
            <a:off x="4709191" y="641404"/>
            <a:ext cx="861355" cy="465046"/>
          </a:xfrm>
          <a:prstGeom prst="ellipse">
            <a:avLst/>
          </a:prstGeom>
          <a:noFill/>
          <a:ln w="28575">
            <a:solidFill>
              <a:srgbClr val="0DF3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75DD4D13-6A64-4037-B412-742BA6D6ACCE}"/>
              </a:ext>
            </a:extLst>
          </p:cNvPr>
          <p:cNvSpPr txBox="1"/>
          <p:nvPr/>
        </p:nvSpPr>
        <p:spPr>
          <a:xfrm>
            <a:off x="4944346" y="696420"/>
            <a:ext cx="9834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en-US" dirty="0" err="1">
                <a:solidFill>
                  <a:prstClr val="white"/>
                </a:solidFill>
                <a:latin typeface="Corbel" panose="020B0503020204020204"/>
              </a:rPr>
              <a:t>sd</a:t>
            </a:r>
            <a:endParaRPr lang="en-US" dirty="0">
              <a:solidFill>
                <a:prstClr val="white"/>
              </a:solidFill>
              <a:latin typeface="Corbel" panose="020B0503020204020204"/>
            </a:endParaRPr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14E2FD17-82D4-480E-B2E9-053DD9EA2C12}"/>
              </a:ext>
            </a:extLst>
          </p:cNvPr>
          <p:cNvCxnSpPr>
            <a:cxnSpLocks/>
            <a:stCxn id="52" idx="4"/>
            <a:endCxn id="5" idx="0"/>
          </p:cNvCxnSpPr>
          <p:nvPr/>
        </p:nvCxnSpPr>
        <p:spPr>
          <a:xfrm flipH="1">
            <a:off x="5090290" y="1106450"/>
            <a:ext cx="49579" cy="2677635"/>
          </a:xfrm>
          <a:prstGeom prst="straightConnector1">
            <a:avLst/>
          </a:prstGeom>
          <a:ln w="19050">
            <a:solidFill>
              <a:srgbClr val="0DF35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Oval 56">
            <a:extLst>
              <a:ext uri="{FF2B5EF4-FFF2-40B4-BE49-F238E27FC236}">
                <a16:creationId xmlns:a16="http://schemas.microsoft.com/office/drawing/2014/main" id="{84200BAD-FBD3-4095-99A3-837940BBA5A7}"/>
              </a:ext>
            </a:extLst>
          </p:cNvPr>
          <p:cNvSpPr/>
          <p:nvPr/>
        </p:nvSpPr>
        <p:spPr>
          <a:xfrm>
            <a:off x="10341679" y="4001117"/>
            <a:ext cx="1524000" cy="1109756"/>
          </a:xfrm>
          <a:prstGeom prst="ellipse">
            <a:avLst/>
          </a:prstGeom>
          <a:noFill/>
          <a:ln w="28575">
            <a:solidFill>
              <a:srgbClr val="F60A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713C4F40-E8E1-4E15-AF54-CB1735AE6CCC}"/>
              </a:ext>
            </a:extLst>
          </p:cNvPr>
          <p:cNvSpPr txBox="1"/>
          <p:nvPr/>
        </p:nvSpPr>
        <p:spPr>
          <a:xfrm>
            <a:off x="10452863" y="4236038"/>
            <a:ext cx="13187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en-US" dirty="0" smtClean="0">
                <a:solidFill>
                  <a:prstClr val="white"/>
                </a:solidFill>
                <a:latin typeface="Corbel" panose="020B0503020204020204"/>
              </a:rPr>
              <a:t>Shoreline Complexity</a:t>
            </a:r>
            <a:endParaRPr lang="en-US" dirty="0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963C5BE7-6630-4684-9A69-D1AD1A10614D}"/>
              </a:ext>
            </a:extLst>
          </p:cNvPr>
          <p:cNvSpPr/>
          <p:nvPr/>
        </p:nvSpPr>
        <p:spPr>
          <a:xfrm>
            <a:off x="7432677" y="4572042"/>
            <a:ext cx="1524000" cy="564776"/>
          </a:xfrm>
          <a:prstGeom prst="ellipse">
            <a:avLst/>
          </a:prstGeom>
          <a:noFill/>
          <a:ln w="28575">
            <a:solidFill>
              <a:srgbClr val="F60A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6DD7961-B7E1-4534-A7D4-FF8CFBDAEAF4}"/>
              </a:ext>
            </a:extLst>
          </p:cNvPr>
          <p:cNvSpPr txBox="1"/>
          <p:nvPr/>
        </p:nvSpPr>
        <p:spPr>
          <a:xfrm>
            <a:off x="7584420" y="4658985"/>
            <a:ext cx="11302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dirty="0" smtClean="0">
                <a:solidFill>
                  <a:prstClr val="white"/>
                </a:solidFill>
                <a:latin typeface="Corbel" panose="020B0503020204020204"/>
              </a:rPr>
              <a:t>Lake Area</a:t>
            </a:r>
            <a:endParaRPr lang="en-US" dirty="0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963C5BE7-6630-4684-9A69-D1AD1A10614D}"/>
              </a:ext>
            </a:extLst>
          </p:cNvPr>
          <p:cNvSpPr/>
          <p:nvPr/>
        </p:nvSpPr>
        <p:spPr>
          <a:xfrm>
            <a:off x="5863426" y="3533583"/>
            <a:ext cx="1524000" cy="564776"/>
          </a:xfrm>
          <a:prstGeom prst="ellipse">
            <a:avLst/>
          </a:prstGeom>
          <a:noFill/>
          <a:ln w="28575">
            <a:solidFill>
              <a:srgbClr val="F60A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86DD7961-B7E1-4534-A7D4-FF8CFBDAEAF4}"/>
              </a:ext>
            </a:extLst>
          </p:cNvPr>
          <p:cNvSpPr txBox="1"/>
          <p:nvPr/>
        </p:nvSpPr>
        <p:spPr>
          <a:xfrm>
            <a:off x="5956517" y="3631785"/>
            <a:ext cx="13468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dirty="0" smtClean="0">
                <a:solidFill>
                  <a:prstClr val="white"/>
                </a:solidFill>
                <a:latin typeface="Corbel" panose="020B0503020204020204"/>
              </a:rPr>
              <a:t>Water Temp</a:t>
            </a:r>
            <a:endParaRPr lang="en-US" dirty="0">
              <a:solidFill>
                <a:prstClr val="white"/>
              </a:solidFill>
              <a:latin typeface="Corbel" panose="020B0503020204020204"/>
            </a:endParaRPr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1A5CC4A-2A0D-4E25-9949-93A34FDAFCE2}"/>
              </a:ext>
            </a:extLst>
          </p:cNvPr>
          <p:cNvCxnSpPr>
            <a:cxnSpLocks/>
          </p:cNvCxnSpPr>
          <p:nvPr/>
        </p:nvCxnSpPr>
        <p:spPr>
          <a:xfrm flipH="1" flipV="1">
            <a:off x="9728192" y="3449438"/>
            <a:ext cx="647155" cy="1765123"/>
          </a:xfrm>
          <a:prstGeom prst="straightConnector1">
            <a:avLst/>
          </a:prstGeom>
          <a:ln w="19050">
            <a:solidFill>
              <a:srgbClr val="F60AD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Oval 49"/>
          <p:cNvSpPr/>
          <p:nvPr/>
        </p:nvSpPr>
        <p:spPr>
          <a:xfrm>
            <a:off x="8497865" y="832089"/>
            <a:ext cx="89087" cy="10983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rgbClr val="00B050"/>
                </a:solidFill>
              </a:ln>
            </a:endParaRPr>
          </a:p>
        </p:txBody>
      </p:sp>
      <p:sp>
        <p:nvSpPr>
          <p:cNvPr id="74" name="Oval 73"/>
          <p:cNvSpPr/>
          <p:nvPr/>
        </p:nvSpPr>
        <p:spPr>
          <a:xfrm>
            <a:off x="8679168" y="832089"/>
            <a:ext cx="89087" cy="10983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rgbClr val="00B050"/>
                </a:solidFill>
              </a:ln>
            </a:endParaRPr>
          </a:p>
        </p:txBody>
      </p:sp>
      <p:sp>
        <p:nvSpPr>
          <p:cNvPr id="75" name="Oval 74"/>
          <p:cNvSpPr/>
          <p:nvPr/>
        </p:nvSpPr>
        <p:spPr>
          <a:xfrm>
            <a:off x="8860470" y="832089"/>
            <a:ext cx="89087" cy="10983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rgbClr val="00B050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757296634"/>
      </p:ext>
    </p:extLst>
  </p:cSld>
  <p:clrMapOvr>
    <a:masterClrMapping/>
  </p:clrMapOvr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460</TotalTime>
  <Words>542</Words>
  <Application>Microsoft Office PowerPoint</Application>
  <PresentationFormat>Widescreen</PresentationFormat>
  <Paragraphs>138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Corbel</vt:lpstr>
      <vt:lpstr>Depth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Objective</vt:lpstr>
      <vt:lpstr>PowerPoint Presentation</vt:lpstr>
      <vt:lpstr>PowerPoint Presentation</vt:lpstr>
      <vt:lpstr>PowerPoint Presentation</vt:lpstr>
    </vt:vector>
  </TitlesOfParts>
  <Company>Iowa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Simonson, Martin A [NREM]</dc:creator>
  <cp:lastModifiedBy>Simonson, Martin A [NREM]</cp:lastModifiedBy>
  <cp:revision>10</cp:revision>
  <dcterms:created xsi:type="dcterms:W3CDTF">2020-04-07T16:57:53Z</dcterms:created>
  <dcterms:modified xsi:type="dcterms:W3CDTF">2020-04-08T00:38:17Z</dcterms:modified>
</cp:coreProperties>
</file>

<file path=docProps/thumbnail.jpeg>
</file>